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Play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IbeqqNnGnu857l9gOjXbY7Ncb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d51ef9ee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d51ef9e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d51ef9ee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8d51ef9ee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d51ef9ee2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d51ef9ee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d51ef9ee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d51ef9e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d51ef9ee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d51ef9e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d4bccc3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d4bccc3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d51ef9e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d51ef9e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F2C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745958" y="462254"/>
            <a:ext cx="10587789" cy="5725310"/>
          </a:xfrm>
          <a:prstGeom prst="rect">
            <a:avLst/>
          </a:prstGeom>
          <a:solidFill>
            <a:srgbClr val="81E490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514900" y="3886200"/>
            <a:ext cx="4201800" cy="454200"/>
          </a:xfrm>
          <a:prstGeom prst="rect">
            <a:avLst/>
          </a:prstGeom>
          <a:solidFill>
            <a:srgbClr val="8CD8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1023950" y="1882500"/>
            <a:ext cx="9291900" cy="24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fr-FR"/>
              <a:t>Comité E3D</a:t>
            </a:r>
            <a:br>
              <a:rPr lang="fr-FR"/>
            </a:br>
            <a:r>
              <a:rPr lang="fr-FR" sz="2200"/>
              <a:t>Terre Durable ! J'y crois et j'agis !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023954" y="4580199"/>
            <a:ext cx="9144000" cy="144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fr-FR"/>
              <a:t>Réunion plénière du 15 octobre 2025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fr-FR"/>
              <a:t>(20 personnes </a:t>
            </a:r>
            <a:r>
              <a:rPr b="1" lang="fr-FR"/>
              <a:t>présentes</a:t>
            </a:r>
            <a:r>
              <a:rPr b="1" lang="fr-FR"/>
              <a:t>)</a:t>
            </a:r>
            <a:endParaRPr b="1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8094" y="697398"/>
            <a:ext cx="1750534" cy="1750534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4993" y="2611653"/>
            <a:ext cx="1999720" cy="1750534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4186" y="670436"/>
            <a:ext cx="5250530" cy="223250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cxnSp>
        <p:nvCxnSpPr>
          <p:cNvPr id="91" name="Google Shape;91;p1"/>
          <p:cNvCxnSpPr/>
          <p:nvPr/>
        </p:nvCxnSpPr>
        <p:spPr>
          <a:xfrm flipH="1" rot="10800000">
            <a:off x="3514900" y="4340500"/>
            <a:ext cx="4201800" cy="39900"/>
          </a:xfrm>
          <a:prstGeom prst="straightConnector1">
            <a:avLst/>
          </a:prstGeom>
          <a:noFill/>
          <a:ln cap="flat" cmpd="thickThin" w="889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/>
          <p:nvPr/>
        </p:nvSpPr>
        <p:spPr>
          <a:xfrm rot="2700000">
            <a:off x="10665199" y="192035"/>
            <a:ext cx="1264902" cy="66075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flipH="1" rot="8100000">
            <a:off x="10665199" y="5820650"/>
            <a:ext cx="1264902" cy="66075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flipH="1" rot="-8100000">
            <a:off x="149603" y="5820650"/>
            <a:ext cx="1264902" cy="66075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flipH="1" rot="-2700000">
            <a:off x="149603" y="192035"/>
            <a:ext cx="1264902" cy="66075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F2C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838200" y="14687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Rangement : objet à recycler / donner / jeter…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Livre et vêtements VS : Etablir des partenariats (WOB, Baobad, foodbank…)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Staff room… Organisation d’une soirée rangement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Réduction des déchets plastiques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fr-FR">
                <a:solidFill>
                  <a:schemeClr val="accent3"/>
                </a:solidFill>
              </a:rPr>
              <a:t>Suppression des gobelets plastique -&gt; installation de 10 fontaines à eau, transition vers des points d’eau à développer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fr-FR">
                <a:solidFill>
                  <a:schemeClr val="accent3"/>
                </a:solidFill>
              </a:rPr>
              <a:t>Eradication des bouteilles d’eau en plastique : réunions, examens… (en cours)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fr-FR">
                <a:solidFill>
                  <a:schemeClr val="accent3"/>
                </a:solidFill>
              </a:rPr>
              <a:t>Gourde ajoutée à la liste des fournitures scolaires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Campagne de sensibilisation</a:t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B3E5A0"/>
          </a:solidFill>
          <a:ln cap="flat" cmpd="sng" w="19050">
            <a:solidFill>
              <a:srgbClr val="D9E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>
            <p:ph type="title"/>
          </p:nvPr>
        </p:nvSpPr>
        <p:spPr>
          <a:xfrm>
            <a:off x="245327" y="365125"/>
            <a:ext cx="11742234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b="1" lang="fr-FR" sz="3000"/>
              <a:t>Commission 2 : Traitement des déchets et recyclage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d51ef9ee2_0_5"/>
          <p:cNvSpPr txBox="1"/>
          <p:nvPr>
            <p:ph idx="1" type="body"/>
          </p:nvPr>
        </p:nvSpPr>
        <p:spPr>
          <a:xfrm>
            <a:off x="303825" y="1202450"/>
            <a:ext cx="11487900" cy="53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65759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r-FR" sz="3085" u="sng"/>
              <a:t>Recyclage de livres</a:t>
            </a:r>
            <a:endParaRPr sz="3085"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85"/>
              <a:t>Partenariat avec la compagnie </a:t>
            </a:r>
            <a:r>
              <a:rPr lang="fr-FR" sz="3085">
                <a:solidFill>
                  <a:schemeClr val="accent6"/>
                </a:solidFill>
              </a:rPr>
              <a:t>Baobab Tree</a:t>
            </a:r>
            <a:r>
              <a:rPr lang="fr-FR" sz="3085"/>
              <a:t> (Vassili - CDI) </a:t>
            </a:r>
            <a:endParaRPr sz="3085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3085"/>
              <a:t>=&gt; T</a:t>
            </a:r>
            <a:r>
              <a:rPr i="1" lang="fr-FR" sz="3085"/>
              <a:t>ous les départements sont appelés à vérifier leur stocks</a:t>
            </a:r>
            <a:r>
              <a:rPr i="1" lang="fr-FR" sz="3085"/>
              <a:t>. </a:t>
            </a:r>
            <a:endParaRPr i="1" sz="3085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3085"/>
              <a:t>=&gt; Proposer aux familles également</a:t>
            </a:r>
            <a:endParaRPr i="1" sz="3085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3085"/>
          </a:p>
          <a:p>
            <a:pPr indent="-365759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r-FR" sz="3085" u="sng"/>
              <a:t>Donation de vêtements oubliés/abandonnés</a:t>
            </a:r>
            <a:r>
              <a:rPr lang="fr-FR" sz="3085"/>
              <a:t> au mois de juillet.</a:t>
            </a:r>
            <a:endParaRPr sz="3085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3085"/>
              <a:t>=&gt; </a:t>
            </a:r>
            <a:r>
              <a:rPr i="1" lang="fr-FR" sz="3085"/>
              <a:t>Partenariat à établir formellement avec </a:t>
            </a:r>
            <a:r>
              <a:rPr i="1" lang="fr-FR" sz="3085">
                <a:solidFill>
                  <a:schemeClr val="accent6"/>
                </a:solidFill>
              </a:rPr>
              <a:t>Littles Lives.</a:t>
            </a:r>
            <a:endParaRPr i="1" sz="3085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85"/>
          </a:p>
          <a:p>
            <a:pPr indent="-36575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r-FR" sz="3085" u="sng"/>
              <a:t>Utilité du carnet de correspondance et de l’agenda ?</a:t>
            </a:r>
            <a:endParaRPr sz="3085"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85"/>
              <a:t>=&gt; </a:t>
            </a:r>
            <a:r>
              <a:rPr lang="fr-FR" sz="3085"/>
              <a:t>A </a:t>
            </a:r>
            <a:r>
              <a:rPr lang="fr-FR" sz="3085"/>
              <a:t>relayer aux coordos de discipline et </a:t>
            </a:r>
            <a:r>
              <a:rPr lang="fr-FR" sz="3085">
                <a:solidFill>
                  <a:schemeClr val="accent6"/>
                </a:solidFill>
              </a:rPr>
              <a:t>à </a:t>
            </a:r>
            <a:r>
              <a:rPr lang="fr-FR" sz="3085">
                <a:solidFill>
                  <a:schemeClr val="accent6"/>
                </a:solidFill>
              </a:rPr>
              <a:t>discuter en conseil pédagogique</a:t>
            </a:r>
            <a:r>
              <a:rPr lang="fr-FR" sz="3085"/>
              <a:t> :</a:t>
            </a:r>
            <a:endParaRPr sz="3085"/>
          </a:p>
          <a:p>
            <a:pPr indent="-32130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592"/>
              <a:buChar char="•"/>
            </a:pPr>
            <a:r>
              <a:rPr i="1" lang="fr-FR" sz="3085"/>
              <a:t>Utilité de l’agenda</a:t>
            </a:r>
            <a:endParaRPr i="1" sz="3085"/>
          </a:p>
          <a:p>
            <a:pPr indent="-32130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7592"/>
              <a:buChar char="•"/>
            </a:pPr>
            <a:r>
              <a:rPr i="1" lang="fr-FR" sz="3085"/>
              <a:t>Revoir la liste des fournitures scolaire pour une liste plus écolo</a:t>
            </a:r>
            <a:endParaRPr i="1" sz="3085"/>
          </a:p>
          <a:p>
            <a:pPr indent="-32130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7592"/>
              <a:buChar char="•"/>
            </a:pPr>
            <a:r>
              <a:rPr i="1" lang="fr-FR" sz="3085"/>
              <a:t>Cahier d’exercices : privilégier les couverture en carton</a:t>
            </a:r>
            <a:endParaRPr i="1" sz="3085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85"/>
              <a:t>=&gt; Carnets de correspondance : discussion amorcée avec les CPE</a:t>
            </a:r>
            <a:endParaRPr sz="3085"/>
          </a:p>
        </p:txBody>
      </p:sp>
      <p:sp>
        <p:nvSpPr>
          <p:cNvPr id="162" name="Google Shape;162;g38d51ef9ee2_0_5"/>
          <p:cNvSpPr txBox="1"/>
          <p:nvPr>
            <p:ph type="title"/>
          </p:nvPr>
        </p:nvSpPr>
        <p:spPr>
          <a:xfrm>
            <a:off x="789975" y="236875"/>
            <a:ext cx="10515600" cy="84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300" u="sng"/>
              <a:t>Questions et Réponses / Suggestions</a:t>
            </a:r>
            <a:endParaRPr b="1" sz="43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d51ef9ee2_0_25"/>
          <p:cNvSpPr txBox="1"/>
          <p:nvPr>
            <p:ph idx="1" type="body"/>
          </p:nvPr>
        </p:nvSpPr>
        <p:spPr>
          <a:xfrm>
            <a:off x="318300" y="1281750"/>
            <a:ext cx="11690400" cy="535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-FR" u="sng"/>
              <a:t>Goodies du lycée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Trop de plastique. Faire du tri / </a:t>
            </a:r>
            <a:r>
              <a:rPr i="1" lang="fr-FR">
                <a:solidFill>
                  <a:schemeClr val="accent6"/>
                </a:solidFill>
              </a:rPr>
              <a:t>repenser l’offre</a:t>
            </a:r>
            <a:endParaRPr i="1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-FR" u="sng"/>
              <a:t>Rangement </a:t>
            </a:r>
            <a:r>
              <a:rPr lang="fr-FR" u="sng"/>
              <a:t>IT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en attente de validation pour se débarrasser des éléments inutiles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fr-FR" u="sng"/>
              <a:t>Gobelets et bouteilles en plastique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Plus de gobelet en plastique au 29. Mr Léridon a contacté la personne qui ajoutait les gobelet. Bouteilles en plastique : écoulement des stocks, plus de commandes.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</a:t>
            </a:r>
            <a:r>
              <a:rPr i="1" lang="fr-FR">
                <a:solidFill>
                  <a:schemeClr val="accent6"/>
                </a:solidFill>
              </a:rPr>
              <a:t>Réaliser un film (club écolo)</a:t>
            </a:r>
            <a:r>
              <a:rPr i="1" lang="fr-FR"/>
              <a:t> sur la suppression des gobelets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</a:t>
            </a:r>
            <a:r>
              <a:rPr i="1" lang="fr-FR">
                <a:solidFill>
                  <a:schemeClr val="accent6"/>
                </a:solidFill>
              </a:rPr>
              <a:t>G</a:t>
            </a:r>
            <a:r>
              <a:rPr i="1" lang="fr-FR">
                <a:solidFill>
                  <a:schemeClr val="accent6"/>
                </a:solidFill>
              </a:rPr>
              <a:t>ourde ajoutée</a:t>
            </a:r>
            <a:r>
              <a:rPr i="1" lang="fr-FR"/>
              <a:t> sur la liste des fournitures scolaires</a:t>
            </a:r>
            <a:endParaRPr i="1"/>
          </a:p>
        </p:txBody>
      </p:sp>
      <p:sp>
        <p:nvSpPr>
          <p:cNvPr id="168" name="Google Shape;168;g38d51ef9ee2_0_25"/>
          <p:cNvSpPr txBox="1"/>
          <p:nvPr>
            <p:ph type="title"/>
          </p:nvPr>
        </p:nvSpPr>
        <p:spPr>
          <a:xfrm>
            <a:off x="838200" y="365125"/>
            <a:ext cx="10515600" cy="81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300" u="sng"/>
              <a:t>Questions et Réponses / Suggestions</a:t>
            </a:r>
            <a:endParaRPr b="1" sz="4300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d51ef9ee2_1_6"/>
          <p:cNvSpPr txBox="1"/>
          <p:nvPr>
            <p:ph type="title"/>
          </p:nvPr>
        </p:nvSpPr>
        <p:spPr>
          <a:xfrm>
            <a:off x="838200" y="365125"/>
            <a:ext cx="10515600" cy="91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u="sng"/>
              <a:t>Questions et Réponses / Suggestions</a:t>
            </a:r>
            <a:endParaRPr b="1" u="sng"/>
          </a:p>
        </p:txBody>
      </p:sp>
      <p:sp>
        <p:nvSpPr>
          <p:cNvPr id="174" name="Google Shape;174;g38d51ef9ee2_1_6"/>
          <p:cNvSpPr txBox="1"/>
          <p:nvPr>
            <p:ph idx="1" type="body"/>
          </p:nvPr>
        </p:nvSpPr>
        <p:spPr>
          <a:xfrm>
            <a:off x="318300" y="1440300"/>
            <a:ext cx="11661600" cy="50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fr-FR" u="sng"/>
              <a:t>Alternative aux marqueurs tableaux blancs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Bilan </a:t>
            </a:r>
            <a:r>
              <a:rPr lang="fr-FR"/>
              <a:t>mitigé</a:t>
            </a:r>
            <a:r>
              <a:rPr lang="fr-FR"/>
              <a:t> sur l’utilisation des woodie (tableau difficile a nettoyer et pas toujours </a:t>
            </a:r>
            <a:r>
              <a:rPr lang="fr-FR"/>
              <a:t>très</a:t>
            </a:r>
            <a:r>
              <a:rPr lang="fr-FR"/>
              <a:t> propre)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tester des </a:t>
            </a:r>
            <a:r>
              <a:rPr i="1" lang="fr-FR">
                <a:solidFill>
                  <a:schemeClr val="accent6"/>
                </a:solidFill>
              </a:rPr>
              <a:t>crayons marqueurs en bois -&gt; Sandrine doit envoyer la liste à Constance</a:t>
            </a:r>
            <a:endParaRPr i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fr-FR" u="sng"/>
              <a:t>Rangement et tri dans la staff room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-FR"/>
              <a:t>Proposition via l’Amicale et le comité E3D d’une soirée “</a:t>
            </a:r>
            <a:r>
              <a:rPr lang="fr-FR">
                <a:solidFill>
                  <a:schemeClr val="accent6"/>
                </a:solidFill>
              </a:rPr>
              <a:t>rangement et tri</a:t>
            </a:r>
            <a:r>
              <a:rPr lang="fr-FR"/>
              <a:t>”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fr-FR" u="sng"/>
              <a:t>Ma Petite Planète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Participation de plusieurs classes à l’initiative “Ma petite planète” et à des sorties au Festival Into Film (Oceans + Future Climate)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2700"/>
              <a:t>=&gt; Récupérer le </a:t>
            </a:r>
            <a:r>
              <a:rPr i="1" lang="fr-FR" sz="2700">
                <a:solidFill>
                  <a:schemeClr val="accent6"/>
                </a:solidFill>
              </a:rPr>
              <a:t>certificat </a:t>
            </a:r>
            <a:r>
              <a:rPr i="1" lang="fr-FR" sz="2700"/>
              <a:t>pour la labellisation (classe ?)</a:t>
            </a:r>
            <a:endParaRPr i="1" sz="2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2700"/>
              <a:t>=&gt; </a:t>
            </a:r>
            <a:r>
              <a:rPr i="1" lang="fr-FR" sz="2700">
                <a:solidFill>
                  <a:schemeClr val="accent6"/>
                </a:solidFill>
              </a:rPr>
              <a:t>Photos </a:t>
            </a:r>
            <a:r>
              <a:rPr i="1" lang="fr-FR" sz="2700"/>
              <a:t>de la sortie</a:t>
            </a:r>
            <a:endParaRPr i="1"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E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838200" y="1825624"/>
            <a:ext cx="10515600" cy="4820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Diminution de l’impact sur la biodiversité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4F14"/>
              </a:buClr>
              <a:buSzPts val="2400"/>
              <a:buChar char="•"/>
            </a:pPr>
            <a:r>
              <a:rPr lang="fr-FR">
                <a:solidFill>
                  <a:srgbClr val="BF4F14"/>
                </a:solidFill>
              </a:rPr>
              <a:t>Suppression de l’huile de palme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4F14"/>
              </a:buClr>
              <a:buSzPts val="2400"/>
              <a:buChar char="•"/>
            </a:pPr>
            <a:r>
              <a:rPr lang="fr-FR">
                <a:solidFill>
                  <a:srgbClr val="BF4F14"/>
                </a:solidFill>
              </a:rPr>
              <a:t>Utilisation de produits bio (sourcing, quantité ?)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Diminution de l’empreinte carbone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4F14"/>
              </a:buClr>
              <a:buSzPts val="2400"/>
              <a:buChar char="•"/>
            </a:pPr>
            <a:r>
              <a:rPr lang="fr-FR">
                <a:solidFill>
                  <a:srgbClr val="BF4F14"/>
                </a:solidFill>
              </a:rPr>
              <a:t>Utilisation de produits locaux, de produits de saison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Affichage : produits de saison 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4F14"/>
              </a:buClr>
              <a:buSzPts val="2400"/>
              <a:buChar char="•"/>
            </a:pPr>
            <a:r>
              <a:rPr lang="fr-FR">
                <a:solidFill>
                  <a:srgbClr val="BF4F14"/>
                </a:solidFill>
              </a:rPr>
              <a:t>Réduction de la consommation de viande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Réduction de l’utilisation du plastique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4F14"/>
              </a:buClr>
              <a:buSzPts val="2400"/>
              <a:buChar char="•"/>
            </a:pPr>
            <a:r>
              <a:rPr lang="fr-FR">
                <a:solidFill>
                  <a:srgbClr val="BF4F14"/>
                </a:solidFill>
              </a:rPr>
              <a:t>Suppression des emballages à usage unique (fromage par exemple)</a:t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FFFF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>
            <p:ph type="title"/>
          </p:nvPr>
        </p:nvSpPr>
        <p:spPr>
          <a:xfrm>
            <a:off x="245327" y="365125"/>
            <a:ext cx="11742234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b="1" lang="fr-FR" sz="3000"/>
              <a:t>Commission 3 : Alimentation et lutte contre le gaspillage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699737" y="1197612"/>
            <a:ext cx="10515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Responsables : Hélène ADOL et Sandrine Pantel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E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idx="1" type="body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Réduction des déchets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Suivi de l’évolution du volume de déchets au cours de l’année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Faire vivre la commission des menus : inviter des élèves, des enseignants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Baromètre de la cantine / Sondage / Gaspimètre : qualitatif + quantitatif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Table de produits non touchés (yaourt, fromages, fruits…)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Partage des restes (partenariat ?)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Campagne de sensibilisation (affichage, vidéo…)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Remettre en service le composteur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FFFF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>
            <p:ph type="title"/>
          </p:nvPr>
        </p:nvSpPr>
        <p:spPr>
          <a:xfrm>
            <a:off x="245327" y="365125"/>
            <a:ext cx="11742234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b="1" lang="fr-FR" sz="3000"/>
              <a:t>Commission 3 : Alimentation et lutte contre le gaspillage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d51ef9ee2_0_10"/>
          <p:cNvSpPr txBox="1"/>
          <p:nvPr>
            <p:ph idx="1" type="body"/>
          </p:nvPr>
        </p:nvSpPr>
        <p:spPr>
          <a:xfrm>
            <a:off x="838200" y="1461300"/>
            <a:ext cx="11140200" cy="52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2575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fr-FR" u="sng"/>
              <a:t>Origine des produits</a:t>
            </a:r>
            <a:r>
              <a:rPr lang="fr-FR" u="sng"/>
              <a:t> 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R</a:t>
            </a:r>
            <a:r>
              <a:rPr lang="fr-FR"/>
              <a:t>echerche en cours sur l’origine des produits utilisés.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</a:t>
            </a:r>
            <a:r>
              <a:rPr lang="fr-FR"/>
              <a:t>révoir</a:t>
            </a:r>
            <a:r>
              <a:rPr lang="fr-FR"/>
              <a:t> une </a:t>
            </a:r>
            <a:r>
              <a:rPr lang="fr-FR"/>
              <a:t>réunion</a:t>
            </a:r>
            <a:r>
              <a:rPr lang="fr-FR"/>
              <a:t> avec la c</a:t>
            </a:r>
            <a:r>
              <a:rPr lang="fr-FR"/>
              <a:t>ommission 3 E3D avant la commission des menus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Prochaine commission des menus : </a:t>
            </a:r>
            <a:r>
              <a:rPr i="1" lang="fr-FR">
                <a:solidFill>
                  <a:schemeClr val="accent6"/>
                </a:solidFill>
              </a:rPr>
              <a:t>2 Decembre</a:t>
            </a:r>
            <a:endParaRPr i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=&gt; Faire venir </a:t>
            </a:r>
            <a:r>
              <a:rPr i="1" lang="fr-FR">
                <a:solidFill>
                  <a:schemeClr val="accent6"/>
                </a:solidFill>
              </a:rPr>
              <a:t>2 </a:t>
            </a:r>
            <a:r>
              <a:rPr i="1" lang="fr-FR">
                <a:solidFill>
                  <a:schemeClr val="accent6"/>
                </a:solidFill>
              </a:rPr>
              <a:t>élèves</a:t>
            </a:r>
            <a:r>
              <a:rPr i="1" lang="fr-FR">
                <a:solidFill>
                  <a:schemeClr val="accent6"/>
                </a:solidFill>
              </a:rPr>
              <a:t> du secondaire</a:t>
            </a:r>
            <a:r>
              <a:rPr i="1" lang="fr-FR"/>
              <a:t> a cette reunion + comite E3D (comm3)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/>
              <a:t>     (Un appel sera </a:t>
            </a:r>
            <a:r>
              <a:rPr i="1" lang="fr-FR"/>
              <a:t>lancé</a:t>
            </a:r>
            <a:r>
              <a:rPr i="1" lang="fr-FR"/>
              <a:t> lors de la formation des </a:t>
            </a:r>
            <a:r>
              <a:rPr i="1" lang="fr-FR"/>
              <a:t>délégués)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</a:t>
            </a:r>
            <a:r>
              <a:rPr lang="fr-FR"/>
              <a:t>Mise en place d’un baromètre “j’aime / je n’aime pas”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</a:t>
            </a:r>
            <a:r>
              <a:rPr lang="fr-FR"/>
              <a:t>Remise en place du </a:t>
            </a:r>
            <a:r>
              <a:rPr lang="fr-FR"/>
              <a:t>gaspimètre</a:t>
            </a:r>
            <a:r>
              <a:rPr lang="fr-FR"/>
              <a:t> pas possible pour l’instant (travaux cantine)</a:t>
            </a:r>
            <a:endParaRPr/>
          </a:p>
          <a:p>
            <a:pPr indent="-325755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fr-FR" u="sng"/>
              <a:t>Table “Produits non touchés</a:t>
            </a:r>
            <a:r>
              <a:rPr lang="fr-FR" u="sng"/>
              <a:t>”</a:t>
            </a:r>
            <a:r>
              <a:rPr lang="fr-FR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Communiquer sur la mise en place de la table et sur la possibilité de se resservir en chaîne si l’on a encore faim (</a:t>
            </a:r>
            <a:r>
              <a:rPr lang="fr-FR">
                <a:solidFill>
                  <a:schemeClr val="accent6"/>
                </a:solidFill>
              </a:rPr>
              <a:t>eco-delegues + Instagram</a:t>
            </a:r>
            <a:r>
              <a:rPr lang="fr-FR"/>
              <a:t>)</a:t>
            </a:r>
            <a:endParaRPr/>
          </a:p>
        </p:txBody>
      </p:sp>
      <p:sp>
        <p:nvSpPr>
          <p:cNvPr id="195" name="Google Shape;195;g38d51ef9ee2_0_10"/>
          <p:cNvSpPr txBox="1"/>
          <p:nvPr>
            <p:ph type="title"/>
          </p:nvPr>
        </p:nvSpPr>
        <p:spPr>
          <a:xfrm>
            <a:off x="838200" y="757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u="sng"/>
              <a:t>Questions et Réponses / Suggestions</a:t>
            </a:r>
            <a:endParaRPr b="1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2D5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idx="1" type="body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Végétalisation de l’établissement, des balcons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Jardin potager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Sciences participatives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Sauvage ma rue 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Plastique à la loupe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Cycle de conférences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Mali elephant project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Installation de nichoirs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Elevage de papillons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Char char="•"/>
            </a:pPr>
            <a:r>
              <a:rPr lang="fr-FR" strike="sngStrike">
                <a:solidFill>
                  <a:srgbClr val="A5A5A5"/>
                </a:solidFill>
              </a:rPr>
              <a:t>Installation de ruches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F6C5AB"/>
          </a:solidFill>
          <a:ln cap="flat" cmpd="sng" w="19050">
            <a:solidFill>
              <a:srgbClr val="F6C5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>
            <p:ph type="title"/>
          </p:nvPr>
        </p:nvSpPr>
        <p:spPr>
          <a:xfrm>
            <a:off x="245327" y="365125"/>
            <a:ext cx="11742234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b="1" lang="fr-FR" sz="3000"/>
              <a:t>Commission 4 : Biodiversité et conservation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d51ef9ee2_0_15"/>
          <p:cNvSpPr txBox="1"/>
          <p:nvPr>
            <p:ph idx="1" type="body"/>
          </p:nvPr>
        </p:nvSpPr>
        <p:spPr>
          <a:xfrm>
            <a:off x="144675" y="1182650"/>
            <a:ext cx="11849700" cy="54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532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95"/>
              <a:buChar char="●"/>
            </a:pPr>
            <a:r>
              <a:rPr lang="fr-FR" sz="2270" u="sng"/>
              <a:t>Végétalisation</a:t>
            </a:r>
            <a:r>
              <a:rPr lang="fr-FR" sz="2270" u="sng"/>
              <a:t> du </a:t>
            </a:r>
            <a:r>
              <a:rPr lang="fr-FR" sz="2270" u="sng"/>
              <a:t>Lycée</a:t>
            </a:r>
            <a:r>
              <a:rPr lang="fr-FR" sz="2270" u="sng"/>
              <a:t> et des balcons</a:t>
            </a:r>
            <a:endParaRPr sz="2270" u="sng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=&gt; Consultation d’une architecte d’exterieur pour faire suite à l’enquête “climat scolaire”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70"/>
          </a:p>
          <a:p>
            <a:pPr indent="-323532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95"/>
              <a:buChar char="●"/>
            </a:pPr>
            <a:r>
              <a:rPr lang="fr-FR" sz="2270" u="sng"/>
              <a:t>Cycle de conférences </a:t>
            </a:r>
            <a:endParaRPr b="1"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 Objectif : un intervenant par trimestre. 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70"/>
          </a:p>
          <a:p>
            <a:pPr indent="-323532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95"/>
              <a:buChar char="●"/>
            </a:pPr>
            <a:r>
              <a:rPr lang="fr-FR" sz="2270" u="sng"/>
              <a:t>Jardin Potager sur le site Marie d’Orliac 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Jardin potager installé sur le site du primaire. 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Partenariat établi avec South Park : Chaque année les maternelles plantent des bulbes.</a:t>
            </a:r>
            <a:endParaRPr sz="227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=&gt; </a:t>
            </a:r>
            <a:r>
              <a:rPr lang="fr-FR" sz="2270">
                <a:solidFill>
                  <a:schemeClr val="accent6"/>
                </a:solidFill>
              </a:rPr>
              <a:t>Planter des arbres à Raynes Park ? Sandrine : “Lien Sauvage ma rue ?”</a:t>
            </a:r>
            <a:endParaRPr sz="227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70">
              <a:solidFill>
                <a:schemeClr val="accent6"/>
              </a:solidFill>
            </a:endParaRPr>
          </a:p>
          <a:p>
            <a:pPr indent="-323532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95"/>
              <a:buChar char="●"/>
            </a:pPr>
            <a:r>
              <a:rPr lang="fr-FR" sz="2270" u="sng"/>
              <a:t>Sciences participatives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fr-FR" sz="2270"/>
              <a:t>=&gt; </a:t>
            </a:r>
            <a:r>
              <a:rPr lang="fr-FR" sz="2270">
                <a:solidFill>
                  <a:schemeClr val="accent6"/>
                </a:solidFill>
              </a:rPr>
              <a:t>Vigie-Nature-Ecole</a:t>
            </a:r>
            <a:r>
              <a:rPr lang="fr-FR" sz="2270"/>
              <a:t> (partenariat MHN) : escargots, sauvages de ma rue, birdlab…</a:t>
            </a:r>
            <a:endParaRPr sz="227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70"/>
          </a:p>
        </p:txBody>
      </p:sp>
      <p:sp>
        <p:nvSpPr>
          <p:cNvPr id="208" name="Google Shape;208;g38d51ef9ee2_0_15"/>
          <p:cNvSpPr txBox="1"/>
          <p:nvPr>
            <p:ph type="title"/>
          </p:nvPr>
        </p:nvSpPr>
        <p:spPr>
          <a:xfrm>
            <a:off x="838200" y="757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u="sng"/>
              <a:t>Questions et Réponses / Suggestions</a:t>
            </a:r>
            <a:endParaRPr b="1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72350" y="321700"/>
            <a:ext cx="11632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u="sng"/>
              <a:t>Événement</a:t>
            </a:r>
            <a:r>
              <a:rPr b="1" lang="fr-FR" u="sng"/>
              <a:t> annuel : Earth Week (20-24/04)</a:t>
            </a:r>
            <a:endParaRPr b="1" u="sng"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765850" y="1936290"/>
            <a:ext cx="10515600" cy="4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400"/>
              <a:t>Fresques</a:t>
            </a:r>
            <a:r>
              <a:rPr lang="fr-FR" sz="3000"/>
              <a:t> </a:t>
            </a:r>
            <a:endParaRPr sz="30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r-FR" sz="2600"/>
              <a:t>Biodiversité</a:t>
            </a:r>
            <a:endParaRPr sz="26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r-FR" sz="2600"/>
              <a:t>Climat</a:t>
            </a:r>
            <a:endParaRPr sz="26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r-FR" sz="2600"/>
              <a:t>Numérique</a:t>
            </a:r>
            <a:endParaRPr sz="26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r-FR" sz="2600"/>
              <a:t>Formation du personnel bénévole</a:t>
            </a:r>
            <a:endParaRPr sz="26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Conférences  les métiers de la transition énergétique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Nettoyage des berges de la Tamise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Concours photo nature (photographes animaliers ?)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177900" y="263850"/>
            <a:ext cx="118362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sz="4300" u="sng"/>
              <a:t>Les</a:t>
            </a:r>
            <a:r>
              <a:rPr b="1" lang="fr-FR" sz="4300" u="sng"/>
              <a:t> référents E3D pour l’année 2025/2026</a:t>
            </a:r>
            <a:endParaRPr b="1" sz="4300" u="sng"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708000" y="1361025"/>
            <a:ext cx="11098200" cy="5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193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fr-FR"/>
              <a:t>Timothée</a:t>
            </a:r>
            <a:r>
              <a:rPr b="1" lang="fr-FR"/>
              <a:t> Léridon</a:t>
            </a:r>
            <a:endParaRPr b="1"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fr-FR"/>
              <a:t>Personnel de direction </a:t>
            </a:r>
            <a:r>
              <a:rPr lang="fr-FR"/>
              <a:t>référent</a:t>
            </a:r>
            <a:endParaRPr b="1"/>
          </a:p>
          <a:p>
            <a:pPr indent="-24193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fr-FR"/>
              <a:t>François Vanhoutte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Coordination des </a:t>
            </a:r>
            <a:r>
              <a:rPr lang="fr-FR"/>
              <a:t>événements</a:t>
            </a:r>
            <a:r>
              <a:rPr lang="fr-FR"/>
              <a:t> ponctuels (ex : Semaine de la Terre)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/>
              <a:t>Coordination des Fresques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 sz="2400"/>
              <a:t>Coordination des conférenciers</a:t>
            </a:r>
            <a:endParaRPr/>
          </a:p>
          <a:p>
            <a:pPr indent="-24193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Justine Brocard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 Liaison avec le club écolo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 Coordination de la communication des actions du comité (site + reseaux)</a:t>
            </a:r>
            <a:endParaRPr/>
          </a:p>
          <a:p>
            <a:pPr indent="-24193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Sandrine Pantel</a:t>
            </a:r>
            <a:endParaRPr b="1"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 Dossier de </a:t>
            </a:r>
            <a:r>
              <a:rPr lang="fr-FR"/>
              <a:t>labellisation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 Organisation des réunions plénières + compte-rendu</a:t>
            </a:r>
            <a:endParaRPr/>
          </a:p>
          <a:p>
            <a:pPr indent="-24003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fr-FR"/>
              <a:t> Gestion du Classroom (+ support si besoin) et du Drive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u="sng"/>
              <a:t>En conclusion</a:t>
            </a:r>
            <a:endParaRPr b="1" u="sng"/>
          </a:p>
        </p:txBody>
      </p:sp>
      <p:sp>
        <p:nvSpPr>
          <p:cNvPr id="220" name="Google Shape;22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FR" sz="3100"/>
              <a:t>Etablir un plan pluriannuel chiffré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FR" sz="3100"/>
              <a:t>Structurer un parcours éducatif EDD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FR" sz="3100"/>
              <a:t>Conventionner durablement les partenariats locaux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FR" sz="3100"/>
              <a:t>Améliorer la communication</a:t>
            </a:r>
            <a:endParaRPr sz="3100"/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fr-FR" sz="2700"/>
              <a:t>Au sein de l’équipe E3D</a:t>
            </a:r>
            <a:endParaRPr sz="2700"/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fr-FR" sz="2700"/>
              <a:t>Entre l’équipe E3D et le club écolo</a:t>
            </a:r>
            <a:endParaRPr sz="2700"/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fr-FR" sz="2700"/>
              <a:t>Au sein de l’établissement, notamment avec le primaire</a:t>
            </a:r>
            <a:endParaRPr sz="2700"/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fr-FR" sz="2700"/>
              <a:t>Vers l’extérieur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356850" y="79496"/>
            <a:ext cx="105156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Structurer un parcours éducatif EDD</a:t>
            </a:r>
            <a:endParaRPr/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16422" l="1525" r="29025" t="29105"/>
          <a:stretch/>
        </p:blipFill>
        <p:spPr>
          <a:xfrm>
            <a:off x="383630" y="1495456"/>
            <a:ext cx="11424739" cy="504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387600" y="862775"/>
            <a:ext cx="1141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</a:rPr>
              <a:t>Partage d’un tableau à compléter par les équipes 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144675" y="365125"/>
            <a:ext cx="11864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u="sng"/>
              <a:t>Améliorer la Communication de nos actions</a:t>
            </a:r>
            <a:endParaRPr b="1" u="sng"/>
          </a:p>
        </p:txBody>
      </p:sp>
      <p:sp>
        <p:nvSpPr>
          <p:cNvPr id="233" name="Google Shape;233;p17"/>
          <p:cNvSpPr txBox="1"/>
          <p:nvPr>
            <p:ph idx="1" type="body"/>
          </p:nvPr>
        </p:nvSpPr>
        <p:spPr>
          <a:xfrm>
            <a:off x="707975" y="1690825"/>
            <a:ext cx="109137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Centralisation des informations par Justine Brocard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Utilisation des Classrooms et du Drive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Mettre à jour la liste des personnes impliquées dans chaque commission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Renseigner l’avancement des projets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Télécharger une copie des productions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Ajouter des photos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Ajouter les comptes-rendus de réunions de commission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Lien comité E3D / Club écolo / Eco-délégués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Déterminer actions à déléguer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Améliorer la communication avec les élèves du club écolo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Faire remonter les idées de projets aux responsables des commissions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Solliciter davantage le personnel et les parents volontaires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Déterminer les actions à déléguer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b="14147" l="0" r="25274" t="14147"/>
          <a:stretch/>
        </p:blipFill>
        <p:spPr>
          <a:xfrm>
            <a:off x="1" y="178419"/>
            <a:ext cx="5798634" cy="312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4">
            <a:alphaModFix/>
          </a:blip>
          <a:srcRect b="5367" l="35213" r="19146" t="26503"/>
          <a:stretch/>
        </p:blipFill>
        <p:spPr>
          <a:xfrm>
            <a:off x="6922992" y="178419"/>
            <a:ext cx="5019963" cy="421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5">
            <a:alphaModFix/>
          </a:blip>
          <a:srcRect b="10243" l="34940" r="18870" t="35610"/>
          <a:stretch/>
        </p:blipFill>
        <p:spPr>
          <a:xfrm>
            <a:off x="1494263" y="3308404"/>
            <a:ext cx="5144875" cy="33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 txBox="1"/>
          <p:nvPr/>
        </p:nvSpPr>
        <p:spPr>
          <a:xfrm>
            <a:off x="7062825" y="4809850"/>
            <a:ext cx="45786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</a:rPr>
              <a:t>Exemple d’utilisation des classrooms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9"/>
          <p:cNvPicPr preferRelativeResize="0"/>
          <p:nvPr/>
        </p:nvPicPr>
        <p:blipFill rotWithShape="1">
          <a:blip r:embed="rId3">
            <a:alphaModFix/>
          </a:blip>
          <a:srcRect b="6016" l="33750" r="37256" t="33333"/>
          <a:stretch/>
        </p:blipFill>
        <p:spPr>
          <a:xfrm>
            <a:off x="669074" y="267629"/>
            <a:ext cx="5426926" cy="63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6448375" y="1797075"/>
            <a:ext cx="4578600" cy="49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</a:rPr>
              <a:t>Exemple de fichier récapitulatif sur Classroom à compléter au cours de l’année.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</a:rPr>
              <a:t>Ajouter une date limite pour chaque action et indiqué quand le projet est complété pour Justine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81800" y="104700"/>
            <a:ext cx="1122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sz="4300" u="sng"/>
              <a:t>Dossier de labellisation E3D :  Points forts</a:t>
            </a:r>
            <a:endParaRPr b="1" sz="4300" u="sng"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173400" y="1705275"/>
            <a:ext cx="11845200" cy="46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Gouvernance relancée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Référents nommés, Commissions établies</a:t>
            </a:r>
            <a:endParaRPr/>
          </a:p>
          <a:p>
            <a:pPr indent="-241934" lvl="0" marL="228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Richesse pédagogique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40 actions recensées, 12 ODD mobilisés, « Semaine de la Terre » fédératrice.</a:t>
            </a:r>
            <a:endParaRPr/>
          </a:p>
          <a:p>
            <a:pPr indent="-241934" lvl="0" marL="228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Mobilisation élèves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fr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éco‐délégués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, Club écolo pilote, Earth Week et </a:t>
            </a:r>
            <a:r>
              <a:rPr lang="fr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défi « Plateau 0 gaspillage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41934" lvl="0" marL="228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Partenariats ouverts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Tara Océan, Mali Elephant Project, Hyde Park, Kew Gardens.</a:t>
            </a:r>
            <a:endParaRPr/>
          </a:p>
          <a:p>
            <a:pPr indent="-241934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Premières transformations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fr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 généralisé, signalétique, mur végétal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, charte numérique &amp; </a:t>
            </a:r>
            <a:r>
              <a:rPr lang="fr-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papier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7954750" y="6354375"/>
            <a:ext cx="40638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0000"/>
                </a:solidFill>
              </a:rPr>
              <a:t>rouge : points à améliorer / développer</a:t>
            </a: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347250" y="287325"/>
            <a:ext cx="114879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fr-FR" sz="4300" u="sng"/>
              <a:t>Dossier de labellisation :  Points à améliorer</a:t>
            </a:r>
            <a:endParaRPr b="1" sz="4300" u="sng"/>
          </a:p>
        </p:txBody>
      </p:sp>
      <p:sp>
        <p:nvSpPr>
          <p:cNvPr id="114" name="Google Shape;114;p4"/>
          <p:cNvSpPr txBox="1"/>
          <p:nvPr/>
        </p:nvSpPr>
        <p:spPr>
          <a:xfrm>
            <a:off x="419550" y="1350000"/>
            <a:ext cx="114156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Finaliser l’intégration de l’EDD dans le projet d’établissement 2025‐2028 et le voter au CA. 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Élaborer un plan pluriannuel chiffré 2025‐2028 et un tableau de bord annuel consolidé.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Structurer un parcours éducatif EDD cohérent de la PS à la Terminale.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Poursuivre la formation des personnels (fresques, accompagnement éco‐délégués).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Renforcer la communication multicanale : rubrique web EDD, documentation des projets, relais réseaux sociaux.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fr-F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Conventionner durablement les partenariats locaux (collectivités, gestion des déchets).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d4bccc39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u="sng"/>
              <a:t>Remarques et informations </a:t>
            </a:r>
            <a:r>
              <a:rPr b="1" lang="fr-FR" u="sng"/>
              <a:t>générales</a:t>
            </a:r>
            <a:endParaRPr b="1" u="sng"/>
          </a:p>
        </p:txBody>
      </p:sp>
      <p:sp>
        <p:nvSpPr>
          <p:cNvPr id="120" name="Google Shape;120;g38d4bccc39a_0_0"/>
          <p:cNvSpPr txBox="1"/>
          <p:nvPr>
            <p:ph idx="1" type="body"/>
          </p:nvPr>
        </p:nvSpPr>
        <p:spPr>
          <a:xfrm>
            <a:off x="127800" y="1796675"/>
            <a:ext cx="11936400" cy="48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Séances</a:t>
            </a:r>
            <a:r>
              <a:rPr lang="fr-FR" u="sng"/>
              <a:t> des eco-</a:t>
            </a:r>
            <a:r>
              <a:rPr lang="fr-FR" u="sng"/>
              <a:t>délégués</a:t>
            </a:r>
            <a:r>
              <a:rPr lang="fr-FR"/>
              <a:t> : le </a:t>
            </a:r>
            <a:r>
              <a:rPr lang="fr-FR">
                <a:solidFill>
                  <a:schemeClr val="accent6"/>
                </a:solidFill>
              </a:rPr>
              <a:t>vendredi de 13h10 à 13h55</a:t>
            </a:r>
            <a:r>
              <a:rPr lang="fr-FR"/>
              <a:t> (salle 102)</a:t>
            </a:r>
            <a:endParaRPr i="1"/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i="1" lang="fr-FR" sz="2700"/>
              <a:t>Présentation</a:t>
            </a:r>
            <a:r>
              <a:rPr i="1" lang="fr-FR" sz="2700"/>
              <a:t> des membres des </a:t>
            </a:r>
            <a:r>
              <a:rPr i="1" lang="fr-FR" sz="2700"/>
              <a:t>différentes</a:t>
            </a:r>
            <a:r>
              <a:rPr i="1" lang="fr-FR" sz="2700"/>
              <a:t> commissions</a:t>
            </a:r>
            <a:endParaRPr i="1" sz="2700"/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i="1" lang="fr-FR" sz="2700"/>
              <a:t>Participation aux seances pour faciliter la communication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Elève</a:t>
            </a:r>
            <a:r>
              <a:rPr lang="fr-FR" u="sng"/>
              <a:t> responsable des eco-</a:t>
            </a:r>
            <a:r>
              <a:rPr lang="fr-FR" u="sng"/>
              <a:t>délégués</a:t>
            </a:r>
            <a:r>
              <a:rPr lang="fr-FR"/>
              <a:t> : </a:t>
            </a:r>
            <a:r>
              <a:rPr lang="fr-FR">
                <a:solidFill>
                  <a:schemeClr val="accent6"/>
                </a:solidFill>
              </a:rPr>
              <a:t>ALTIMPARMAKI Chloi</a:t>
            </a:r>
            <a:r>
              <a:rPr lang="fr-FR"/>
              <a:t> (1ere3)</a:t>
            </a:r>
            <a:endParaRPr/>
          </a:p>
          <a:p>
            <a:pPr indent="-3619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-FR" sz="2700"/>
              <a:t>L'interviewer</a:t>
            </a:r>
            <a:r>
              <a:rPr i="1" lang="fr-FR" sz="2700"/>
              <a:t> ?</a:t>
            </a:r>
            <a:endParaRPr i="1" sz="2700"/>
          </a:p>
          <a:p>
            <a:pPr indent="-4000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i="1" lang="fr-FR" sz="2700"/>
              <a:t>Lui permettre </a:t>
            </a:r>
            <a:r>
              <a:rPr i="1" lang="fr-FR" sz="2700"/>
              <a:t>d'intégrer</a:t>
            </a:r>
            <a:r>
              <a:rPr i="1" lang="fr-FR" sz="2700"/>
              <a:t> le </a:t>
            </a:r>
            <a:r>
              <a:rPr i="1" lang="fr-FR" sz="2700"/>
              <a:t>comité</a:t>
            </a:r>
            <a:r>
              <a:rPr i="1" lang="fr-FR" sz="2700"/>
              <a:t> E3D ?</a:t>
            </a:r>
            <a:endParaRPr i="1" sz="2700"/>
          </a:p>
          <a:p>
            <a:pPr indent="-4000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i="1" lang="fr-FR" sz="2700"/>
              <a:t>L’inviter aux </a:t>
            </a:r>
            <a:r>
              <a:rPr i="1" lang="fr-FR" sz="2700"/>
              <a:t>réunions</a:t>
            </a:r>
            <a:r>
              <a:rPr i="1" lang="fr-FR" sz="2700"/>
              <a:t> ?</a:t>
            </a:r>
            <a:endParaRPr i="1" sz="2700"/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i="1" lang="fr-FR" sz="2700"/>
              <a:t>Lui demander de faire une </a:t>
            </a:r>
            <a:r>
              <a:rPr i="1" lang="fr-FR" sz="2700"/>
              <a:t>présentation</a:t>
            </a:r>
            <a:r>
              <a:rPr i="1" lang="fr-FR" sz="2700"/>
              <a:t> aux </a:t>
            </a:r>
            <a:r>
              <a:rPr i="1" lang="fr-FR" sz="2700"/>
              <a:t>délégués</a:t>
            </a:r>
            <a:endParaRPr i="1"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Earth Week</a:t>
            </a:r>
            <a:r>
              <a:rPr lang="fr-FR"/>
              <a:t> : </a:t>
            </a:r>
            <a:r>
              <a:rPr lang="fr-FR">
                <a:solidFill>
                  <a:schemeClr val="accent6"/>
                </a:solidFill>
              </a:rPr>
              <a:t>du 20 au 24 Avril 2026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Développement d’un Parcours au primaire</a:t>
            </a:r>
            <a:r>
              <a:rPr lang="fr-FR"/>
              <a:t> (Etienne et Trong Phi)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5F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A3C5ED"/>
          </a:solidFill>
          <a:ln cap="flat" cmpd="sng" w="19050">
            <a:solidFill>
              <a:srgbClr val="D9E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>
            <p:ph type="title"/>
          </p:nvPr>
        </p:nvSpPr>
        <p:spPr>
          <a:xfrm>
            <a:off x="0" y="365125"/>
            <a:ext cx="12192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fr-FR" sz="3000"/>
              <a:t>Commission 1 : Énergie et consommation raisonnée des ressources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858644" y="19664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Réduire l’usage des photocopieurs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5C99"/>
              </a:buClr>
              <a:buSzPts val="2400"/>
              <a:buChar char="•"/>
            </a:pPr>
            <a:r>
              <a:rPr lang="fr-FR">
                <a:solidFill>
                  <a:srgbClr val="1F5C99"/>
                </a:solidFill>
              </a:rPr>
              <a:t>Compteurs (code ou badge) : par étape, projet pluriannuel, définir des cibles, accompagner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Informer/communiquer (suivi de la consommation)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Réduire la consommation d’eau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5C99"/>
              </a:buClr>
              <a:buSzPts val="2400"/>
              <a:buChar char="•"/>
            </a:pPr>
            <a:r>
              <a:rPr lang="fr-FR">
                <a:solidFill>
                  <a:srgbClr val="1F5C99"/>
                </a:solidFill>
              </a:rPr>
              <a:t>Diagnostic plombier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5C99"/>
              </a:buClr>
              <a:buSzPts val="2400"/>
              <a:buChar char="•"/>
            </a:pPr>
            <a:r>
              <a:rPr lang="fr-FR">
                <a:solidFill>
                  <a:srgbClr val="1F5C99"/>
                </a:solidFill>
              </a:rPr>
              <a:t>Système de limitation au niveau des urinoirs élève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Informer/communiquer (suivi de la consommation)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Réduire la consommation d’énergie électrique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5C99"/>
              </a:buClr>
              <a:buSzPts val="2400"/>
              <a:buChar char="•"/>
            </a:pPr>
            <a:r>
              <a:rPr lang="fr-FR">
                <a:solidFill>
                  <a:srgbClr val="1F5C99"/>
                </a:solidFill>
              </a:rPr>
              <a:t>Passage aux LED (plan sur 5 ans débutant avec le bat. Molière)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Informer/communiquer (suivi de la consommation)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599376" y="1279151"/>
            <a:ext cx="10515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Responsables : Virginie CHALEUR - LAUNAY &amp; Driss ABDERRAHMANE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5F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659780" y="136730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Réduire la consommation d’énergie : chauffage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5C99"/>
              </a:buClr>
              <a:buSzPts val="2400"/>
              <a:buChar char="•"/>
            </a:pPr>
            <a:r>
              <a:rPr lang="fr-FR">
                <a:solidFill>
                  <a:srgbClr val="1F5C99"/>
                </a:solidFill>
              </a:rPr>
              <a:t>Investissements à planifier sur 5 ans : changement des </a:t>
            </a:r>
            <a:r>
              <a:rPr b="1" lang="fr-FR">
                <a:solidFill>
                  <a:srgbClr val="1F5C99"/>
                </a:solidFill>
              </a:rPr>
              <a:t>fenêtres</a:t>
            </a:r>
            <a:r>
              <a:rPr lang="fr-FR">
                <a:solidFill>
                  <a:srgbClr val="1F5C99"/>
                </a:solidFill>
              </a:rPr>
              <a:t> (à commencer par le bat. Victor Hugo/Vacances d’automne), de la toiture et de la </a:t>
            </a:r>
            <a:r>
              <a:rPr b="1" lang="fr-FR">
                <a:solidFill>
                  <a:srgbClr val="1F5C99"/>
                </a:solidFill>
              </a:rPr>
              <a:t>chaudière</a:t>
            </a:r>
            <a:r>
              <a:rPr lang="fr-FR">
                <a:solidFill>
                  <a:srgbClr val="1F5C99"/>
                </a:solidFill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Réduire l’impact du numérique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Responsabilisation des usagers : messagerie électronique à nettoyer régulièrement, utilisation responsable de l’IA…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Lutter contre la fast fashion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Campagne de sensibilisation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A3C5ED"/>
          </a:solidFill>
          <a:ln cap="flat" cmpd="sng" w="19050">
            <a:solidFill>
              <a:srgbClr val="D9E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>
            <p:ph type="title"/>
          </p:nvPr>
        </p:nvSpPr>
        <p:spPr>
          <a:xfrm>
            <a:off x="0" y="365125"/>
            <a:ext cx="12192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fr-FR" sz="3000"/>
              <a:t>Commission 1 : Énergie et consommation raisonnée des ressources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d51ef9ee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300" u="sng"/>
              <a:t>Questions et Réponses / Suggestions</a:t>
            </a:r>
            <a:endParaRPr b="1" sz="4300" u="sng"/>
          </a:p>
        </p:txBody>
      </p:sp>
      <p:sp>
        <p:nvSpPr>
          <p:cNvPr id="141" name="Google Shape;141;g38d51ef9ee2_0_0"/>
          <p:cNvSpPr txBox="1"/>
          <p:nvPr>
            <p:ph idx="1" type="body"/>
          </p:nvPr>
        </p:nvSpPr>
        <p:spPr>
          <a:xfrm>
            <a:off x="127800" y="1796675"/>
            <a:ext cx="11936400" cy="48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Réduire l’usage des photocopieurs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Utilisation de badges ? </a:t>
            </a:r>
            <a:r>
              <a:rPr i="1" lang="fr-FR"/>
              <a:t>année civile 2026 voire rentrée 2026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Origine du papier ? </a:t>
            </a:r>
            <a:r>
              <a:rPr i="1" lang="fr-FR"/>
              <a:t>Indonésie. Chercher plus fin, plus proche, recyclé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>
                <a:solidFill>
                  <a:schemeClr val="accent6"/>
                </a:solidFill>
              </a:rPr>
              <a:t>Semaine ou journée sans papier </a:t>
            </a:r>
            <a:r>
              <a:rPr lang="fr-FR"/>
              <a:t>? </a:t>
            </a:r>
            <a:r>
              <a:rPr i="1" lang="fr-FR"/>
              <a:t>Pendant la Earth Week 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Réduire la consommation d'énergie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Laisser un </a:t>
            </a:r>
            <a:r>
              <a:rPr lang="fr-FR">
                <a:solidFill>
                  <a:schemeClr val="accent6"/>
                </a:solidFill>
              </a:rPr>
              <a:t>message en fond d'écran</a:t>
            </a:r>
            <a:r>
              <a:rPr lang="fr-FR"/>
              <a:t> pour rappeler d'éteindre 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/>
              <a:t>Afficher l’EDT de la salle + voir avec le service communication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 u="sng"/>
              <a:t>Réduire l’impact du numérique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Communiquer sur la nécessité de nettoyer sa messagerie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/>
              <a:t>Utiliser </a:t>
            </a:r>
            <a:r>
              <a:rPr i="1" lang="fr-FR">
                <a:solidFill>
                  <a:schemeClr val="accent6"/>
                </a:solidFill>
              </a:rPr>
              <a:t>l’Instagram </a:t>
            </a:r>
            <a:r>
              <a:rPr i="1" lang="fr-FR"/>
              <a:t>du club ecolo pour diffuser aux élèves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F2C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Recycler/Réduire l’usage des marqueurs pour tableaux blancs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Recyclage : en cours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Recherche d’alternatives : Crayons pour tableau (mais quiz du nettoyage), Feutres à recharge…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Recyclage du papier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Sensibilisation des élèves et communication avec le personnel d’entretien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fr-FR">
                <a:solidFill>
                  <a:schemeClr val="accent3"/>
                </a:solidFill>
              </a:rPr>
              <a:t>Réflexion à mener sur l’utilité du carnet de correspondance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fr-FR">
                <a:solidFill>
                  <a:schemeClr val="accent3"/>
                </a:solidFill>
              </a:rPr>
              <a:t>Achat de papier recyclé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Tri des déchets en salle des professeurs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0" y="365125"/>
            <a:ext cx="12192000" cy="749997"/>
          </a:xfrm>
          <a:prstGeom prst="rect">
            <a:avLst/>
          </a:prstGeom>
          <a:solidFill>
            <a:srgbClr val="B3E5A0"/>
          </a:solidFill>
          <a:ln cap="flat" cmpd="sng" w="19050">
            <a:solidFill>
              <a:srgbClr val="D9E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>
            <p:ph type="title"/>
          </p:nvPr>
        </p:nvSpPr>
        <p:spPr>
          <a:xfrm>
            <a:off x="245327" y="365125"/>
            <a:ext cx="11742234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b="1" lang="fr-FR" sz="3000"/>
              <a:t>Commission 2 : Traitement des déchets et recyclage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838200" y="1208763"/>
            <a:ext cx="6105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 : Marisa MALLET et ???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2025-10-08T13:24:42Z</dcterms:created>
  <dc:creator>San Pan</dc:creator>
</cp:coreProperties>
</file>