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17" r:id="rId1"/>
  </p:sldMasterIdLst>
  <p:notesMasterIdLst>
    <p:notesMasterId r:id="rId10"/>
  </p:notesMasterIdLst>
  <p:sldIdLst>
    <p:sldId id="290" r:id="rId2"/>
    <p:sldId id="329" r:id="rId3"/>
    <p:sldId id="339" r:id="rId4"/>
    <p:sldId id="340" r:id="rId5"/>
    <p:sldId id="341" r:id="rId6"/>
    <p:sldId id="342" r:id="rId7"/>
    <p:sldId id="343" r:id="rId8"/>
    <p:sldId id="34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9997FE09-73DE-47A7-94FF-D120C352EB08}">
          <p14:sldIdLst>
            <p14:sldId id="290"/>
            <p14:sldId id="329"/>
            <p14:sldId id="339"/>
            <p14:sldId id="340"/>
            <p14:sldId id="341"/>
            <p14:sldId id="342"/>
            <p14:sldId id="343"/>
            <p14:sldId id="34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2"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BAB7"/>
    <a:srgbClr val="011C46"/>
    <a:srgbClr val="D92240"/>
    <a:srgbClr val="F5F5F5"/>
    <a:srgbClr val="000000"/>
    <a:srgbClr val="4BC2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64" autoAdjust="0"/>
    <p:restoredTop sz="90220" autoAdjust="0"/>
  </p:normalViewPr>
  <p:slideViewPr>
    <p:cSldViewPr snapToGrid="0">
      <p:cViewPr varScale="1">
        <p:scale>
          <a:sx n="104" d="100"/>
          <a:sy n="104" d="100"/>
        </p:scale>
        <p:origin x="89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FD9E4D-4D4B-024A-A16E-4DE2E78E8610}" type="datetimeFigureOut">
              <a:rPr lang="en-US" smtClean="0"/>
              <a:t>10/8/2025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2CDC67-93E6-E048-8E29-C3E7566CE8E8}" type="slidenum">
              <a:rPr lang="en-US" smtClean="0"/>
              <a:t>‹#›</a:t>
            </a:fld>
            <a:endParaRPr lang="en-US"/>
          </a:p>
        </p:txBody>
      </p:sp>
    </p:spTree>
    <p:extLst>
      <p:ext uri="{BB962C8B-B14F-4D97-AF65-F5344CB8AC3E}">
        <p14:creationId xmlns:p14="http://schemas.microsoft.com/office/powerpoint/2010/main" val="4063903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0C32CD6C-C8BA-954B-B45D-64FB303F681E}"/>
              </a:ext>
            </a:extLst>
          </p:cNvPr>
          <p:cNvSpPr>
            <a:spLocks noGrp="1" noRot="1" noChangeAspect="1" noChangeArrowheads="1" noTextEdit="1"/>
          </p:cNvSpPr>
          <p:nvPr>
            <p:ph type="sldImg"/>
          </p:nvPr>
        </p:nvSpPr>
        <p:spPr>
          <a:ln/>
        </p:spPr>
      </p:sp>
      <p:sp>
        <p:nvSpPr>
          <p:cNvPr id="43010" name="Notes Placeholder 2">
            <a:extLst>
              <a:ext uri="{FF2B5EF4-FFF2-40B4-BE49-F238E27FC236}">
                <a16:creationId xmlns:a16="http://schemas.microsoft.com/office/drawing/2014/main" id="{C808E280-C048-944A-B5E7-AFC11450EB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cs typeface="Arial" panose="020B0604020202020204" pitchFamily="34" charset="0"/>
            </a:endParaRPr>
          </a:p>
        </p:txBody>
      </p:sp>
      <p:sp>
        <p:nvSpPr>
          <p:cNvPr id="43011" name="Slide Number Placeholder 3">
            <a:extLst>
              <a:ext uri="{FF2B5EF4-FFF2-40B4-BE49-F238E27FC236}">
                <a16:creationId xmlns:a16="http://schemas.microsoft.com/office/drawing/2014/main" id="{01993294-0979-6440-9BDE-9419F870F5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Arial" panose="020B0604020202020204" pitchFamily="34" charset="0"/>
                <a:cs typeface="Arial" panose="020B0604020202020204" pitchFamily="34" charset="0"/>
              </a:defRPr>
            </a:lvl1pPr>
            <a:lvl2pPr marL="742950" indent="-285750" defTabSz="955675">
              <a:defRPr>
                <a:solidFill>
                  <a:schemeClr val="tx1"/>
                </a:solidFill>
                <a:latin typeface="Arial" panose="020B0604020202020204" pitchFamily="34" charset="0"/>
                <a:cs typeface="Arial" panose="020B0604020202020204" pitchFamily="34" charset="0"/>
              </a:defRPr>
            </a:lvl2pPr>
            <a:lvl3pPr marL="1143000" indent="-228600" defTabSz="955675">
              <a:defRPr>
                <a:solidFill>
                  <a:schemeClr val="tx1"/>
                </a:solidFill>
                <a:latin typeface="Arial" panose="020B0604020202020204" pitchFamily="34" charset="0"/>
                <a:cs typeface="Arial" panose="020B0604020202020204" pitchFamily="34" charset="0"/>
              </a:defRPr>
            </a:lvl3pPr>
            <a:lvl4pPr marL="1600200" indent="-228600" defTabSz="955675">
              <a:defRPr>
                <a:solidFill>
                  <a:schemeClr val="tx1"/>
                </a:solidFill>
                <a:latin typeface="Arial" panose="020B0604020202020204" pitchFamily="34" charset="0"/>
                <a:cs typeface="Arial" panose="020B0604020202020204" pitchFamily="34" charset="0"/>
              </a:defRPr>
            </a:lvl4pPr>
            <a:lvl5pPr marL="2057400" indent="-228600" defTabSz="955675">
              <a:defRPr>
                <a:solidFill>
                  <a:schemeClr val="tx1"/>
                </a:solidFill>
                <a:latin typeface="Arial" panose="020B0604020202020204" pitchFamily="34" charset="0"/>
                <a:cs typeface="Arial" panose="020B0604020202020204" pitchFamily="34" charset="0"/>
              </a:defRPr>
            </a:lvl5pPr>
            <a:lvl6pPr marL="2514600" indent="-228600" defTabSz="955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55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55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55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010BEE0-341A-B541-9F10-0826CD10F7BF}" type="slidenum">
              <a:rPr lang="en-GB" altLang="fr-FR" smtClean="0"/>
              <a:pPr/>
              <a:t>1</a:t>
            </a:fld>
            <a:endParaRPr lang="en-GB" altLang="fr-FR"/>
          </a:p>
        </p:txBody>
      </p:sp>
    </p:spTree>
    <p:extLst>
      <p:ext uri="{BB962C8B-B14F-4D97-AF65-F5344CB8AC3E}">
        <p14:creationId xmlns:p14="http://schemas.microsoft.com/office/powerpoint/2010/main" val="3630179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A5E9DFEF-BD3D-4545-9D60-149D1A9ACA43}"/>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9C88B207-1B11-664F-984D-B26CCC00B8F5}"/>
              </a:ext>
            </a:extLst>
          </p:cNvPr>
          <p:cNvSpPr>
            <a:spLocks noGrp="1"/>
          </p:cNvSpPr>
          <p:nvPr>
            <p:ph type="body" idx="1"/>
          </p:nvPr>
        </p:nvSpPr>
        <p:spPr/>
        <p:txBody>
          <a:bodyPr/>
          <a:lstStyle/>
          <a:p>
            <a:pPr>
              <a:defRPr/>
            </a:pPr>
            <a:r>
              <a:rPr lang="en-US" dirty="0"/>
              <a:t>SON</a:t>
            </a:r>
            <a:r>
              <a:rPr lang="en-US" baseline="0" dirty="0"/>
              <a:t> NEW</a:t>
            </a:r>
            <a:endParaRPr lang="en-US" dirty="0"/>
          </a:p>
        </p:txBody>
      </p:sp>
      <p:sp>
        <p:nvSpPr>
          <p:cNvPr id="45059" name="Slide Number Placeholder 3">
            <a:extLst>
              <a:ext uri="{FF2B5EF4-FFF2-40B4-BE49-F238E27FC236}">
                <a16:creationId xmlns:a16="http://schemas.microsoft.com/office/drawing/2014/main" id="{428F1CDD-FB41-D040-9E9B-F225EFB51A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Arial" panose="020B0604020202020204" pitchFamily="34" charset="0"/>
                <a:cs typeface="Arial" panose="020B0604020202020204" pitchFamily="34" charset="0"/>
              </a:defRPr>
            </a:lvl1pPr>
            <a:lvl2pPr marL="742950" indent="-285750" defTabSz="955675">
              <a:defRPr>
                <a:solidFill>
                  <a:schemeClr val="tx1"/>
                </a:solidFill>
                <a:latin typeface="Arial" panose="020B0604020202020204" pitchFamily="34" charset="0"/>
                <a:cs typeface="Arial" panose="020B0604020202020204" pitchFamily="34" charset="0"/>
              </a:defRPr>
            </a:lvl2pPr>
            <a:lvl3pPr marL="1143000" indent="-228600" defTabSz="955675">
              <a:defRPr>
                <a:solidFill>
                  <a:schemeClr val="tx1"/>
                </a:solidFill>
                <a:latin typeface="Arial" panose="020B0604020202020204" pitchFamily="34" charset="0"/>
                <a:cs typeface="Arial" panose="020B0604020202020204" pitchFamily="34" charset="0"/>
              </a:defRPr>
            </a:lvl3pPr>
            <a:lvl4pPr marL="1600200" indent="-228600" defTabSz="955675">
              <a:defRPr>
                <a:solidFill>
                  <a:schemeClr val="tx1"/>
                </a:solidFill>
                <a:latin typeface="Arial" panose="020B0604020202020204" pitchFamily="34" charset="0"/>
                <a:cs typeface="Arial" panose="020B0604020202020204" pitchFamily="34" charset="0"/>
              </a:defRPr>
            </a:lvl4pPr>
            <a:lvl5pPr marL="2057400" indent="-228600" defTabSz="955675">
              <a:defRPr>
                <a:solidFill>
                  <a:schemeClr val="tx1"/>
                </a:solidFill>
                <a:latin typeface="Arial" panose="020B0604020202020204" pitchFamily="34" charset="0"/>
                <a:cs typeface="Arial" panose="020B0604020202020204" pitchFamily="34" charset="0"/>
              </a:defRPr>
            </a:lvl5pPr>
            <a:lvl6pPr marL="2514600" indent="-228600" defTabSz="955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55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55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55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6D459A2-A354-EB44-A948-BC28B3279D30}" type="slidenum">
              <a:rPr lang="en-GB" altLang="fr-FR" smtClean="0"/>
              <a:pPr/>
              <a:t>2</a:t>
            </a:fld>
            <a:endParaRPr lang="en-GB" altLang="fr-FR"/>
          </a:p>
        </p:txBody>
      </p:sp>
    </p:spTree>
    <p:extLst>
      <p:ext uri="{BB962C8B-B14F-4D97-AF65-F5344CB8AC3E}">
        <p14:creationId xmlns:p14="http://schemas.microsoft.com/office/powerpoint/2010/main" val="1563404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A5E9DFEF-BD3D-4545-9D60-149D1A9ACA43}"/>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9C88B207-1B11-664F-984D-B26CCC00B8F5}"/>
              </a:ext>
            </a:extLst>
          </p:cNvPr>
          <p:cNvSpPr>
            <a:spLocks noGrp="1"/>
          </p:cNvSpPr>
          <p:nvPr>
            <p:ph type="body" idx="1"/>
          </p:nvPr>
        </p:nvSpPr>
        <p:spPr/>
        <p:txBody>
          <a:bodyPr/>
          <a:lstStyle/>
          <a:p>
            <a:pPr>
              <a:defRPr/>
            </a:pPr>
            <a:r>
              <a:rPr lang="en-US" dirty="0"/>
              <a:t>SON</a:t>
            </a:r>
            <a:r>
              <a:rPr lang="en-US" baseline="0" dirty="0"/>
              <a:t> NEW</a:t>
            </a:r>
            <a:endParaRPr lang="en-US" dirty="0"/>
          </a:p>
        </p:txBody>
      </p:sp>
      <p:sp>
        <p:nvSpPr>
          <p:cNvPr id="45059" name="Slide Number Placeholder 3">
            <a:extLst>
              <a:ext uri="{FF2B5EF4-FFF2-40B4-BE49-F238E27FC236}">
                <a16:creationId xmlns:a16="http://schemas.microsoft.com/office/drawing/2014/main" id="{428F1CDD-FB41-D040-9E9B-F225EFB51A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Arial" panose="020B0604020202020204" pitchFamily="34" charset="0"/>
                <a:cs typeface="Arial" panose="020B0604020202020204" pitchFamily="34" charset="0"/>
              </a:defRPr>
            </a:lvl1pPr>
            <a:lvl2pPr marL="742950" indent="-285750" defTabSz="955675">
              <a:defRPr>
                <a:solidFill>
                  <a:schemeClr val="tx1"/>
                </a:solidFill>
                <a:latin typeface="Arial" panose="020B0604020202020204" pitchFamily="34" charset="0"/>
                <a:cs typeface="Arial" panose="020B0604020202020204" pitchFamily="34" charset="0"/>
              </a:defRPr>
            </a:lvl2pPr>
            <a:lvl3pPr marL="1143000" indent="-228600" defTabSz="955675">
              <a:defRPr>
                <a:solidFill>
                  <a:schemeClr val="tx1"/>
                </a:solidFill>
                <a:latin typeface="Arial" panose="020B0604020202020204" pitchFamily="34" charset="0"/>
                <a:cs typeface="Arial" panose="020B0604020202020204" pitchFamily="34" charset="0"/>
              </a:defRPr>
            </a:lvl3pPr>
            <a:lvl4pPr marL="1600200" indent="-228600" defTabSz="955675">
              <a:defRPr>
                <a:solidFill>
                  <a:schemeClr val="tx1"/>
                </a:solidFill>
                <a:latin typeface="Arial" panose="020B0604020202020204" pitchFamily="34" charset="0"/>
                <a:cs typeface="Arial" panose="020B0604020202020204" pitchFamily="34" charset="0"/>
              </a:defRPr>
            </a:lvl4pPr>
            <a:lvl5pPr marL="2057400" indent="-228600" defTabSz="955675">
              <a:defRPr>
                <a:solidFill>
                  <a:schemeClr val="tx1"/>
                </a:solidFill>
                <a:latin typeface="Arial" panose="020B0604020202020204" pitchFamily="34" charset="0"/>
                <a:cs typeface="Arial" panose="020B0604020202020204" pitchFamily="34" charset="0"/>
              </a:defRPr>
            </a:lvl5pPr>
            <a:lvl6pPr marL="2514600" indent="-228600" defTabSz="955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55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55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55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6D459A2-A354-EB44-A948-BC28B3279D30}" type="slidenum">
              <a:rPr lang="en-GB" altLang="fr-FR" smtClean="0"/>
              <a:pPr/>
              <a:t>3</a:t>
            </a:fld>
            <a:endParaRPr lang="en-GB" altLang="fr-FR"/>
          </a:p>
        </p:txBody>
      </p:sp>
    </p:spTree>
    <p:extLst>
      <p:ext uri="{BB962C8B-B14F-4D97-AF65-F5344CB8AC3E}">
        <p14:creationId xmlns:p14="http://schemas.microsoft.com/office/powerpoint/2010/main" val="4063711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A5E9DFEF-BD3D-4545-9D60-149D1A9ACA43}"/>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9C88B207-1B11-664F-984D-B26CCC00B8F5}"/>
              </a:ext>
            </a:extLst>
          </p:cNvPr>
          <p:cNvSpPr>
            <a:spLocks noGrp="1"/>
          </p:cNvSpPr>
          <p:nvPr>
            <p:ph type="body" idx="1"/>
          </p:nvPr>
        </p:nvSpPr>
        <p:spPr/>
        <p:txBody>
          <a:bodyPr/>
          <a:lstStyle/>
          <a:p>
            <a:pPr>
              <a:defRPr/>
            </a:pPr>
            <a:r>
              <a:rPr lang="en-US" dirty="0"/>
              <a:t>SON</a:t>
            </a:r>
            <a:r>
              <a:rPr lang="en-US" baseline="0" dirty="0"/>
              <a:t> NEW</a:t>
            </a:r>
            <a:endParaRPr lang="en-US" dirty="0"/>
          </a:p>
        </p:txBody>
      </p:sp>
      <p:sp>
        <p:nvSpPr>
          <p:cNvPr id="45059" name="Slide Number Placeholder 3">
            <a:extLst>
              <a:ext uri="{FF2B5EF4-FFF2-40B4-BE49-F238E27FC236}">
                <a16:creationId xmlns:a16="http://schemas.microsoft.com/office/drawing/2014/main" id="{428F1CDD-FB41-D040-9E9B-F225EFB51A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Arial" panose="020B0604020202020204" pitchFamily="34" charset="0"/>
                <a:cs typeface="Arial" panose="020B0604020202020204" pitchFamily="34" charset="0"/>
              </a:defRPr>
            </a:lvl1pPr>
            <a:lvl2pPr marL="742950" indent="-285750" defTabSz="955675">
              <a:defRPr>
                <a:solidFill>
                  <a:schemeClr val="tx1"/>
                </a:solidFill>
                <a:latin typeface="Arial" panose="020B0604020202020204" pitchFamily="34" charset="0"/>
                <a:cs typeface="Arial" panose="020B0604020202020204" pitchFamily="34" charset="0"/>
              </a:defRPr>
            </a:lvl2pPr>
            <a:lvl3pPr marL="1143000" indent="-228600" defTabSz="955675">
              <a:defRPr>
                <a:solidFill>
                  <a:schemeClr val="tx1"/>
                </a:solidFill>
                <a:latin typeface="Arial" panose="020B0604020202020204" pitchFamily="34" charset="0"/>
                <a:cs typeface="Arial" panose="020B0604020202020204" pitchFamily="34" charset="0"/>
              </a:defRPr>
            </a:lvl3pPr>
            <a:lvl4pPr marL="1600200" indent="-228600" defTabSz="955675">
              <a:defRPr>
                <a:solidFill>
                  <a:schemeClr val="tx1"/>
                </a:solidFill>
                <a:latin typeface="Arial" panose="020B0604020202020204" pitchFamily="34" charset="0"/>
                <a:cs typeface="Arial" panose="020B0604020202020204" pitchFamily="34" charset="0"/>
              </a:defRPr>
            </a:lvl4pPr>
            <a:lvl5pPr marL="2057400" indent="-228600" defTabSz="955675">
              <a:defRPr>
                <a:solidFill>
                  <a:schemeClr val="tx1"/>
                </a:solidFill>
                <a:latin typeface="Arial" panose="020B0604020202020204" pitchFamily="34" charset="0"/>
                <a:cs typeface="Arial" panose="020B0604020202020204" pitchFamily="34" charset="0"/>
              </a:defRPr>
            </a:lvl5pPr>
            <a:lvl6pPr marL="2514600" indent="-228600" defTabSz="955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55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55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55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6D459A2-A354-EB44-A948-BC28B3279D30}" type="slidenum">
              <a:rPr lang="en-GB" altLang="fr-FR" smtClean="0"/>
              <a:pPr/>
              <a:t>4</a:t>
            </a:fld>
            <a:endParaRPr lang="en-GB" altLang="fr-FR"/>
          </a:p>
        </p:txBody>
      </p:sp>
    </p:spTree>
    <p:extLst>
      <p:ext uri="{BB962C8B-B14F-4D97-AF65-F5344CB8AC3E}">
        <p14:creationId xmlns:p14="http://schemas.microsoft.com/office/powerpoint/2010/main" val="3873883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A5E9DFEF-BD3D-4545-9D60-149D1A9ACA43}"/>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9C88B207-1B11-664F-984D-B26CCC00B8F5}"/>
              </a:ext>
            </a:extLst>
          </p:cNvPr>
          <p:cNvSpPr>
            <a:spLocks noGrp="1"/>
          </p:cNvSpPr>
          <p:nvPr>
            <p:ph type="body" idx="1"/>
          </p:nvPr>
        </p:nvSpPr>
        <p:spPr/>
        <p:txBody>
          <a:bodyPr/>
          <a:lstStyle/>
          <a:p>
            <a:pPr>
              <a:defRPr/>
            </a:pPr>
            <a:r>
              <a:rPr lang="en-US" dirty="0"/>
              <a:t>SON</a:t>
            </a:r>
            <a:r>
              <a:rPr lang="en-US" baseline="0" dirty="0"/>
              <a:t> NEW</a:t>
            </a:r>
            <a:endParaRPr lang="en-US" dirty="0"/>
          </a:p>
        </p:txBody>
      </p:sp>
      <p:sp>
        <p:nvSpPr>
          <p:cNvPr id="45059" name="Slide Number Placeholder 3">
            <a:extLst>
              <a:ext uri="{FF2B5EF4-FFF2-40B4-BE49-F238E27FC236}">
                <a16:creationId xmlns:a16="http://schemas.microsoft.com/office/drawing/2014/main" id="{428F1CDD-FB41-D040-9E9B-F225EFB51A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Arial" panose="020B0604020202020204" pitchFamily="34" charset="0"/>
                <a:cs typeface="Arial" panose="020B0604020202020204" pitchFamily="34" charset="0"/>
              </a:defRPr>
            </a:lvl1pPr>
            <a:lvl2pPr marL="742950" indent="-285750" defTabSz="955675">
              <a:defRPr>
                <a:solidFill>
                  <a:schemeClr val="tx1"/>
                </a:solidFill>
                <a:latin typeface="Arial" panose="020B0604020202020204" pitchFamily="34" charset="0"/>
                <a:cs typeface="Arial" panose="020B0604020202020204" pitchFamily="34" charset="0"/>
              </a:defRPr>
            </a:lvl2pPr>
            <a:lvl3pPr marL="1143000" indent="-228600" defTabSz="955675">
              <a:defRPr>
                <a:solidFill>
                  <a:schemeClr val="tx1"/>
                </a:solidFill>
                <a:latin typeface="Arial" panose="020B0604020202020204" pitchFamily="34" charset="0"/>
                <a:cs typeface="Arial" panose="020B0604020202020204" pitchFamily="34" charset="0"/>
              </a:defRPr>
            </a:lvl3pPr>
            <a:lvl4pPr marL="1600200" indent="-228600" defTabSz="955675">
              <a:defRPr>
                <a:solidFill>
                  <a:schemeClr val="tx1"/>
                </a:solidFill>
                <a:latin typeface="Arial" panose="020B0604020202020204" pitchFamily="34" charset="0"/>
                <a:cs typeface="Arial" panose="020B0604020202020204" pitchFamily="34" charset="0"/>
              </a:defRPr>
            </a:lvl4pPr>
            <a:lvl5pPr marL="2057400" indent="-228600" defTabSz="955675">
              <a:defRPr>
                <a:solidFill>
                  <a:schemeClr val="tx1"/>
                </a:solidFill>
                <a:latin typeface="Arial" panose="020B0604020202020204" pitchFamily="34" charset="0"/>
                <a:cs typeface="Arial" panose="020B0604020202020204" pitchFamily="34" charset="0"/>
              </a:defRPr>
            </a:lvl5pPr>
            <a:lvl6pPr marL="2514600" indent="-228600" defTabSz="955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55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55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55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6D459A2-A354-EB44-A948-BC28B3279D30}" type="slidenum">
              <a:rPr lang="en-GB" altLang="fr-FR" smtClean="0"/>
              <a:pPr/>
              <a:t>5</a:t>
            </a:fld>
            <a:endParaRPr lang="en-GB" altLang="fr-FR"/>
          </a:p>
        </p:txBody>
      </p:sp>
    </p:spTree>
    <p:extLst>
      <p:ext uri="{BB962C8B-B14F-4D97-AF65-F5344CB8AC3E}">
        <p14:creationId xmlns:p14="http://schemas.microsoft.com/office/powerpoint/2010/main" val="3891774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A5E9DFEF-BD3D-4545-9D60-149D1A9ACA43}"/>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9C88B207-1B11-664F-984D-B26CCC00B8F5}"/>
              </a:ext>
            </a:extLst>
          </p:cNvPr>
          <p:cNvSpPr>
            <a:spLocks noGrp="1"/>
          </p:cNvSpPr>
          <p:nvPr>
            <p:ph type="body" idx="1"/>
          </p:nvPr>
        </p:nvSpPr>
        <p:spPr/>
        <p:txBody>
          <a:bodyPr/>
          <a:lstStyle/>
          <a:p>
            <a:pPr>
              <a:defRPr/>
            </a:pPr>
            <a:r>
              <a:rPr lang="en-US" dirty="0"/>
              <a:t>SON</a:t>
            </a:r>
            <a:r>
              <a:rPr lang="en-US" baseline="0" dirty="0"/>
              <a:t> NEW</a:t>
            </a:r>
            <a:endParaRPr lang="en-US" dirty="0"/>
          </a:p>
        </p:txBody>
      </p:sp>
      <p:sp>
        <p:nvSpPr>
          <p:cNvPr id="45059" name="Slide Number Placeholder 3">
            <a:extLst>
              <a:ext uri="{FF2B5EF4-FFF2-40B4-BE49-F238E27FC236}">
                <a16:creationId xmlns:a16="http://schemas.microsoft.com/office/drawing/2014/main" id="{428F1CDD-FB41-D040-9E9B-F225EFB51A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Arial" panose="020B0604020202020204" pitchFamily="34" charset="0"/>
                <a:cs typeface="Arial" panose="020B0604020202020204" pitchFamily="34" charset="0"/>
              </a:defRPr>
            </a:lvl1pPr>
            <a:lvl2pPr marL="742950" indent="-285750" defTabSz="955675">
              <a:defRPr>
                <a:solidFill>
                  <a:schemeClr val="tx1"/>
                </a:solidFill>
                <a:latin typeface="Arial" panose="020B0604020202020204" pitchFamily="34" charset="0"/>
                <a:cs typeface="Arial" panose="020B0604020202020204" pitchFamily="34" charset="0"/>
              </a:defRPr>
            </a:lvl2pPr>
            <a:lvl3pPr marL="1143000" indent="-228600" defTabSz="955675">
              <a:defRPr>
                <a:solidFill>
                  <a:schemeClr val="tx1"/>
                </a:solidFill>
                <a:latin typeface="Arial" panose="020B0604020202020204" pitchFamily="34" charset="0"/>
                <a:cs typeface="Arial" panose="020B0604020202020204" pitchFamily="34" charset="0"/>
              </a:defRPr>
            </a:lvl3pPr>
            <a:lvl4pPr marL="1600200" indent="-228600" defTabSz="955675">
              <a:defRPr>
                <a:solidFill>
                  <a:schemeClr val="tx1"/>
                </a:solidFill>
                <a:latin typeface="Arial" panose="020B0604020202020204" pitchFamily="34" charset="0"/>
                <a:cs typeface="Arial" panose="020B0604020202020204" pitchFamily="34" charset="0"/>
              </a:defRPr>
            </a:lvl4pPr>
            <a:lvl5pPr marL="2057400" indent="-228600" defTabSz="955675">
              <a:defRPr>
                <a:solidFill>
                  <a:schemeClr val="tx1"/>
                </a:solidFill>
                <a:latin typeface="Arial" panose="020B0604020202020204" pitchFamily="34" charset="0"/>
                <a:cs typeface="Arial" panose="020B0604020202020204" pitchFamily="34" charset="0"/>
              </a:defRPr>
            </a:lvl5pPr>
            <a:lvl6pPr marL="2514600" indent="-228600" defTabSz="955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55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55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55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6D459A2-A354-EB44-A948-BC28B3279D30}" type="slidenum">
              <a:rPr lang="en-GB" altLang="fr-FR" smtClean="0"/>
              <a:pPr/>
              <a:t>6</a:t>
            </a:fld>
            <a:endParaRPr lang="en-GB" altLang="fr-FR"/>
          </a:p>
        </p:txBody>
      </p:sp>
    </p:spTree>
    <p:extLst>
      <p:ext uri="{BB962C8B-B14F-4D97-AF65-F5344CB8AC3E}">
        <p14:creationId xmlns:p14="http://schemas.microsoft.com/office/powerpoint/2010/main" val="1845110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A5E9DFEF-BD3D-4545-9D60-149D1A9ACA43}"/>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9C88B207-1B11-664F-984D-B26CCC00B8F5}"/>
              </a:ext>
            </a:extLst>
          </p:cNvPr>
          <p:cNvSpPr>
            <a:spLocks noGrp="1"/>
          </p:cNvSpPr>
          <p:nvPr>
            <p:ph type="body" idx="1"/>
          </p:nvPr>
        </p:nvSpPr>
        <p:spPr/>
        <p:txBody>
          <a:bodyPr/>
          <a:lstStyle/>
          <a:p>
            <a:pPr>
              <a:defRPr/>
            </a:pPr>
            <a:r>
              <a:rPr lang="en-US" dirty="0"/>
              <a:t>SON</a:t>
            </a:r>
            <a:r>
              <a:rPr lang="en-US" baseline="0" dirty="0"/>
              <a:t> NEW</a:t>
            </a:r>
            <a:endParaRPr lang="en-US" dirty="0"/>
          </a:p>
        </p:txBody>
      </p:sp>
      <p:sp>
        <p:nvSpPr>
          <p:cNvPr id="45059" name="Slide Number Placeholder 3">
            <a:extLst>
              <a:ext uri="{FF2B5EF4-FFF2-40B4-BE49-F238E27FC236}">
                <a16:creationId xmlns:a16="http://schemas.microsoft.com/office/drawing/2014/main" id="{428F1CDD-FB41-D040-9E9B-F225EFB51A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Arial" panose="020B0604020202020204" pitchFamily="34" charset="0"/>
                <a:cs typeface="Arial" panose="020B0604020202020204" pitchFamily="34" charset="0"/>
              </a:defRPr>
            </a:lvl1pPr>
            <a:lvl2pPr marL="742950" indent="-285750" defTabSz="955675">
              <a:defRPr>
                <a:solidFill>
                  <a:schemeClr val="tx1"/>
                </a:solidFill>
                <a:latin typeface="Arial" panose="020B0604020202020204" pitchFamily="34" charset="0"/>
                <a:cs typeface="Arial" panose="020B0604020202020204" pitchFamily="34" charset="0"/>
              </a:defRPr>
            </a:lvl2pPr>
            <a:lvl3pPr marL="1143000" indent="-228600" defTabSz="955675">
              <a:defRPr>
                <a:solidFill>
                  <a:schemeClr val="tx1"/>
                </a:solidFill>
                <a:latin typeface="Arial" panose="020B0604020202020204" pitchFamily="34" charset="0"/>
                <a:cs typeface="Arial" panose="020B0604020202020204" pitchFamily="34" charset="0"/>
              </a:defRPr>
            </a:lvl3pPr>
            <a:lvl4pPr marL="1600200" indent="-228600" defTabSz="955675">
              <a:defRPr>
                <a:solidFill>
                  <a:schemeClr val="tx1"/>
                </a:solidFill>
                <a:latin typeface="Arial" panose="020B0604020202020204" pitchFamily="34" charset="0"/>
                <a:cs typeface="Arial" panose="020B0604020202020204" pitchFamily="34" charset="0"/>
              </a:defRPr>
            </a:lvl4pPr>
            <a:lvl5pPr marL="2057400" indent="-228600" defTabSz="955675">
              <a:defRPr>
                <a:solidFill>
                  <a:schemeClr val="tx1"/>
                </a:solidFill>
                <a:latin typeface="Arial" panose="020B0604020202020204" pitchFamily="34" charset="0"/>
                <a:cs typeface="Arial" panose="020B0604020202020204" pitchFamily="34" charset="0"/>
              </a:defRPr>
            </a:lvl5pPr>
            <a:lvl6pPr marL="2514600" indent="-228600" defTabSz="955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55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55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55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6D459A2-A354-EB44-A948-BC28B3279D30}" type="slidenum">
              <a:rPr lang="en-GB" altLang="fr-FR" smtClean="0"/>
              <a:pPr/>
              <a:t>7</a:t>
            </a:fld>
            <a:endParaRPr lang="en-GB" altLang="fr-FR"/>
          </a:p>
        </p:txBody>
      </p:sp>
    </p:spTree>
    <p:extLst>
      <p:ext uri="{BB962C8B-B14F-4D97-AF65-F5344CB8AC3E}">
        <p14:creationId xmlns:p14="http://schemas.microsoft.com/office/powerpoint/2010/main" val="3556994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A5E9DFEF-BD3D-4545-9D60-149D1A9ACA43}"/>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9C88B207-1B11-664F-984D-B26CCC00B8F5}"/>
              </a:ext>
            </a:extLst>
          </p:cNvPr>
          <p:cNvSpPr>
            <a:spLocks noGrp="1"/>
          </p:cNvSpPr>
          <p:nvPr>
            <p:ph type="body" idx="1"/>
          </p:nvPr>
        </p:nvSpPr>
        <p:spPr/>
        <p:txBody>
          <a:bodyPr/>
          <a:lstStyle/>
          <a:p>
            <a:pPr>
              <a:defRPr/>
            </a:pPr>
            <a:r>
              <a:rPr lang="en-US" dirty="0"/>
              <a:t>SON</a:t>
            </a:r>
            <a:r>
              <a:rPr lang="en-US" baseline="0" dirty="0"/>
              <a:t> NEW</a:t>
            </a:r>
            <a:endParaRPr lang="en-US" dirty="0"/>
          </a:p>
        </p:txBody>
      </p:sp>
      <p:sp>
        <p:nvSpPr>
          <p:cNvPr id="45059" name="Slide Number Placeholder 3">
            <a:extLst>
              <a:ext uri="{FF2B5EF4-FFF2-40B4-BE49-F238E27FC236}">
                <a16:creationId xmlns:a16="http://schemas.microsoft.com/office/drawing/2014/main" id="{428F1CDD-FB41-D040-9E9B-F225EFB51A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Arial" panose="020B0604020202020204" pitchFamily="34" charset="0"/>
                <a:cs typeface="Arial" panose="020B0604020202020204" pitchFamily="34" charset="0"/>
              </a:defRPr>
            </a:lvl1pPr>
            <a:lvl2pPr marL="742950" indent="-285750" defTabSz="955675">
              <a:defRPr>
                <a:solidFill>
                  <a:schemeClr val="tx1"/>
                </a:solidFill>
                <a:latin typeface="Arial" panose="020B0604020202020204" pitchFamily="34" charset="0"/>
                <a:cs typeface="Arial" panose="020B0604020202020204" pitchFamily="34" charset="0"/>
              </a:defRPr>
            </a:lvl2pPr>
            <a:lvl3pPr marL="1143000" indent="-228600" defTabSz="955675">
              <a:defRPr>
                <a:solidFill>
                  <a:schemeClr val="tx1"/>
                </a:solidFill>
                <a:latin typeface="Arial" panose="020B0604020202020204" pitchFamily="34" charset="0"/>
                <a:cs typeface="Arial" panose="020B0604020202020204" pitchFamily="34" charset="0"/>
              </a:defRPr>
            </a:lvl3pPr>
            <a:lvl4pPr marL="1600200" indent="-228600" defTabSz="955675">
              <a:defRPr>
                <a:solidFill>
                  <a:schemeClr val="tx1"/>
                </a:solidFill>
                <a:latin typeface="Arial" panose="020B0604020202020204" pitchFamily="34" charset="0"/>
                <a:cs typeface="Arial" panose="020B0604020202020204" pitchFamily="34" charset="0"/>
              </a:defRPr>
            </a:lvl4pPr>
            <a:lvl5pPr marL="2057400" indent="-228600" defTabSz="955675">
              <a:defRPr>
                <a:solidFill>
                  <a:schemeClr val="tx1"/>
                </a:solidFill>
                <a:latin typeface="Arial" panose="020B0604020202020204" pitchFamily="34" charset="0"/>
                <a:cs typeface="Arial" panose="020B0604020202020204" pitchFamily="34" charset="0"/>
              </a:defRPr>
            </a:lvl5pPr>
            <a:lvl6pPr marL="2514600" indent="-228600" defTabSz="955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55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55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55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6D459A2-A354-EB44-A948-BC28B3279D30}" type="slidenum">
              <a:rPr lang="en-GB" altLang="fr-FR" smtClean="0"/>
              <a:pPr/>
              <a:t>8</a:t>
            </a:fld>
            <a:endParaRPr lang="en-GB" altLang="fr-FR"/>
          </a:p>
        </p:txBody>
      </p:sp>
    </p:spTree>
    <p:extLst>
      <p:ext uri="{BB962C8B-B14F-4D97-AF65-F5344CB8AC3E}">
        <p14:creationId xmlns:p14="http://schemas.microsoft.com/office/powerpoint/2010/main" val="6671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0D762-7F37-5A42-87A4-7F6CC3EAEB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2F98BFC-B616-8746-B53E-12DF4E85F0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999D2D3-18F4-8443-B63B-9C4C6D1C4A5C}"/>
              </a:ext>
            </a:extLst>
          </p:cNvPr>
          <p:cNvSpPr>
            <a:spLocks noGrp="1"/>
          </p:cNvSpPr>
          <p:nvPr>
            <p:ph type="dt" sz="half" idx="10"/>
          </p:nvPr>
        </p:nvSpPr>
        <p:spPr/>
        <p:txBody>
          <a:bodyPr/>
          <a:lstStyle/>
          <a:p>
            <a:fld id="{B61BEF0D-F0BB-DE4B-95CE-6DB70DBA9567}" type="datetimeFigureOut">
              <a:rPr lang="en-US" smtClean="0"/>
              <a:pPr/>
              <a:t>10/8/2025</a:t>
            </a:fld>
            <a:endParaRPr lang="en-US" dirty="0"/>
          </a:p>
        </p:txBody>
      </p:sp>
      <p:sp>
        <p:nvSpPr>
          <p:cNvPr id="5" name="Footer Placeholder 4">
            <a:extLst>
              <a:ext uri="{FF2B5EF4-FFF2-40B4-BE49-F238E27FC236}">
                <a16:creationId xmlns:a16="http://schemas.microsoft.com/office/drawing/2014/main" id="{6D43D127-EAEC-D34E-9441-B0212F748CE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023E97-F1A3-D04C-AEF1-0A4178C0459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58380264"/>
      </p:ext>
    </p:extLst>
  </p:cSld>
  <p:clrMapOvr>
    <a:masterClrMapping/>
  </p:clrMapOvr>
  <mc:AlternateContent xmlns:mc="http://schemas.openxmlformats.org/markup-compatibility/2006" xmlns:p14="http://schemas.microsoft.com/office/powerpoint/2010/main">
    <mc:Choice Requires="p14">
      <p:transition spd="slow" p14:dur="1250" advClick="0">
        <p14:flip dir="r"/>
      </p:transition>
    </mc:Choice>
    <mc:Fallback xmlns="">
      <p:transition spd="slow" advClick="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033E4-919F-9D4B-9157-007A78A720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61F2F8-3622-C247-A6B4-81245522F85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E75D32-9EEA-BB44-98EB-B4A104966ACD}"/>
              </a:ext>
            </a:extLst>
          </p:cNvPr>
          <p:cNvSpPr>
            <a:spLocks noGrp="1"/>
          </p:cNvSpPr>
          <p:nvPr>
            <p:ph type="dt" sz="half" idx="10"/>
          </p:nvPr>
        </p:nvSpPr>
        <p:spPr/>
        <p:txBody>
          <a:bodyPr/>
          <a:lstStyle/>
          <a:p>
            <a:fld id="{B61BEF0D-F0BB-DE4B-95CE-6DB70DBA9567}" type="datetimeFigureOut">
              <a:rPr lang="en-US" smtClean="0"/>
              <a:pPr/>
              <a:t>10/8/2025</a:t>
            </a:fld>
            <a:endParaRPr lang="en-US" dirty="0"/>
          </a:p>
        </p:txBody>
      </p:sp>
      <p:sp>
        <p:nvSpPr>
          <p:cNvPr id="5" name="Footer Placeholder 4">
            <a:extLst>
              <a:ext uri="{FF2B5EF4-FFF2-40B4-BE49-F238E27FC236}">
                <a16:creationId xmlns:a16="http://schemas.microsoft.com/office/drawing/2014/main" id="{733C8EA0-8052-5E49-990D-463CD7188C8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EAA59D-9151-BB44-ABE6-2E5281A1F0F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71470072"/>
      </p:ext>
    </p:extLst>
  </p:cSld>
  <p:clrMapOvr>
    <a:masterClrMapping/>
  </p:clrMapOvr>
  <mc:AlternateContent xmlns:mc="http://schemas.openxmlformats.org/markup-compatibility/2006" xmlns:p14="http://schemas.microsoft.com/office/powerpoint/2010/main">
    <mc:Choice Requires="p14">
      <p:transition spd="slow" p14:dur="1250" advClick="0">
        <p14:flip dir="r"/>
      </p:transition>
    </mc:Choice>
    <mc:Fallback xmlns="">
      <p:transition spd="slow" advClick="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711BCA-D3F9-6E4C-93C4-428E908043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3BEADC-5F13-0549-B369-7B402FCC839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71C3E6-0475-E847-A761-4C8E5CE3944E}"/>
              </a:ext>
            </a:extLst>
          </p:cNvPr>
          <p:cNvSpPr>
            <a:spLocks noGrp="1"/>
          </p:cNvSpPr>
          <p:nvPr>
            <p:ph type="dt" sz="half" idx="10"/>
          </p:nvPr>
        </p:nvSpPr>
        <p:spPr/>
        <p:txBody>
          <a:bodyPr/>
          <a:lstStyle/>
          <a:p>
            <a:fld id="{B61BEF0D-F0BB-DE4B-95CE-6DB70DBA9567}" type="datetimeFigureOut">
              <a:rPr lang="en-US" smtClean="0"/>
              <a:pPr/>
              <a:t>10/8/2025</a:t>
            </a:fld>
            <a:endParaRPr lang="en-US" dirty="0"/>
          </a:p>
        </p:txBody>
      </p:sp>
      <p:sp>
        <p:nvSpPr>
          <p:cNvPr id="5" name="Footer Placeholder 4">
            <a:extLst>
              <a:ext uri="{FF2B5EF4-FFF2-40B4-BE49-F238E27FC236}">
                <a16:creationId xmlns:a16="http://schemas.microsoft.com/office/drawing/2014/main" id="{DE10BCC5-F89D-0748-BEF2-94D3FC0345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5253732-2F86-1A4F-B724-648F177CCDB8}"/>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42509628"/>
      </p:ext>
    </p:extLst>
  </p:cSld>
  <p:clrMapOvr>
    <a:masterClrMapping/>
  </p:clrMapOvr>
  <mc:AlternateContent xmlns:mc="http://schemas.openxmlformats.org/markup-compatibility/2006" xmlns:p14="http://schemas.microsoft.com/office/powerpoint/2010/main">
    <mc:Choice Requires="p14">
      <p:transition spd="slow" p14:dur="1250" advClick="0">
        <p14:flip dir="r"/>
      </p:transition>
    </mc:Choice>
    <mc:Fallback xmlns="">
      <p:transition spd="slow" advClick="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28380" y="1618825"/>
            <a:ext cx="10735241" cy="553998"/>
          </a:xfrm>
          <a:prstGeom prst="rect">
            <a:avLst/>
          </a:prstGeom>
        </p:spPr>
        <p:txBody>
          <a:bodyPr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lIns="0" tIns="0" rIns="0" bIns="0">
            <a:spAutoFit/>
          </a:bodyPr>
          <a:lstStyle>
            <a:lvl1pPr>
              <a:defRPr/>
            </a:lvl1pPr>
          </a:lstStyle>
          <a:p>
            <a:endParaRPr/>
          </a:p>
        </p:txBody>
      </p:sp>
      <p:sp>
        <p:nvSpPr>
          <p:cNvPr id="4" name="Holder 4">
            <a:extLst>
              <a:ext uri="{FF2B5EF4-FFF2-40B4-BE49-F238E27FC236}">
                <a16:creationId xmlns:a16="http://schemas.microsoft.com/office/drawing/2014/main" id="{1F026892-1356-0040-8BD8-D0A686C927A7}"/>
              </a:ext>
            </a:extLst>
          </p:cNvPr>
          <p:cNvSpPr>
            <a:spLocks noGrp="1"/>
          </p:cNvSpPr>
          <p:nvPr>
            <p:ph type="ftr" sz="quarter" idx="10"/>
          </p:nvPr>
        </p:nvSpPr>
        <p:spPr/>
        <p:txBody>
          <a:bodyPr lIns="0" tIns="0" rIns="0" bIns="0"/>
          <a:lstStyle>
            <a:lvl1pPr algn="ctr">
              <a:defRPr>
                <a:solidFill>
                  <a:schemeClr val="tx1">
                    <a:tint val="75000"/>
                  </a:schemeClr>
                </a:solidFill>
              </a:defRPr>
            </a:lvl1pPr>
          </a:lstStyle>
          <a:p>
            <a:pPr>
              <a:defRPr/>
            </a:pPr>
            <a:endParaRPr/>
          </a:p>
        </p:txBody>
      </p:sp>
      <p:sp>
        <p:nvSpPr>
          <p:cNvPr id="5" name="Holder 5">
            <a:extLst>
              <a:ext uri="{FF2B5EF4-FFF2-40B4-BE49-F238E27FC236}">
                <a16:creationId xmlns:a16="http://schemas.microsoft.com/office/drawing/2014/main" id="{0678F3DA-3DA8-4045-AE94-4C03BDC2D412}"/>
              </a:ext>
            </a:extLst>
          </p:cNvPr>
          <p:cNvSpPr>
            <a:spLocks noGrp="1"/>
          </p:cNvSpPr>
          <p:nvPr>
            <p:ph type="dt" sz="half" idx="11"/>
          </p:nvPr>
        </p:nvSpPr>
        <p:spPr/>
        <p:txBody>
          <a:bodyPr lIns="0" tIns="0" rIns="0" bIns="0"/>
          <a:lstStyle>
            <a:lvl1pPr algn="l">
              <a:defRPr>
                <a:solidFill>
                  <a:schemeClr val="tx1">
                    <a:tint val="75000"/>
                  </a:schemeClr>
                </a:solidFill>
              </a:defRPr>
            </a:lvl1pPr>
          </a:lstStyle>
          <a:p>
            <a:pPr>
              <a:defRPr/>
            </a:pPr>
            <a:fld id="{58245A55-F7D4-AE4B-A50B-8F16146DAF55}" type="datetimeFigureOut">
              <a:rPr lang="en-US"/>
              <a:pPr>
                <a:defRPr/>
              </a:pPr>
              <a:t>10/8/2025</a:t>
            </a:fld>
            <a:endParaRPr lang="en-US"/>
          </a:p>
        </p:txBody>
      </p:sp>
      <p:sp>
        <p:nvSpPr>
          <p:cNvPr id="6" name="Holder 6">
            <a:extLst>
              <a:ext uri="{FF2B5EF4-FFF2-40B4-BE49-F238E27FC236}">
                <a16:creationId xmlns:a16="http://schemas.microsoft.com/office/drawing/2014/main" id="{5496ED1A-1EB8-5241-89CA-16730F34FD0C}"/>
              </a:ext>
            </a:extLst>
          </p:cNvPr>
          <p:cNvSpPr>
            <a:spLocks noGrp="1"/>
          </p:cNvSpPr>
          <p:nvPr>
            <p:ph type="sldNum" sz="quarter" idx="12"/>
          </p:nvPr>
        </p:nvSpPr>
        <p:spPr/>
        <p:txBody>
          <a:bodyPr lIns="0" tIns="0" rIns="0" bIns="0"/>
          <a:lstStyle>
            <a:lvl1pPr algn="r">
              <a:defRPr>
                <a:solidFill>
                  <a:schemeClr val="tx1">
                    <a:tint val="75000"/>
                  </a:schemeClr>
                </a:solidFill>
              </a:defRPr>
            </a:lvl1pPr>
          </a:lstStyle>
          <a:p>
            <a:pPr>
              <a:defRPr/>
            </a:pPr>
            <a:fld id="{8C94BEEC-A130-DF45-A99A-005AB9C28C65}" type="slidenum">
              <a:rPr/>
              <a:pPr>
                <a:defRPr/>
              </a:pPr>
              <a:t>‹#›</a:t>
            </a:fld>
            <a:endParaRPr/>
          </a:p>
        </p:txBody>
      </p:sp>
    </p:spTree>
    <p:extLst>
      <p:ext uri="{BB962C8B-B14F-4D97-AF65-F5344CB8AC3E}">
        <p14:creationId xmlns:p14="http://schemas.microsoft.com/office/powerpoint/2010/main" val="2171382427"/>
      </p:ext>
    </p:extLst>
  </p:cSld>
  <p:clrMapOvr>
    <a:masterClrMapping/>
  </p:clrMapOvr>
  <mc:AlternateContent xmlns:mc="http://schemas.openxmlformats.org/markup-compatibility/2006" xmlns:p14="http://schemas.microsoft.com/office/powerpoint/2010/main">
    <mc:Choice Requires="p14">
      <p:transition spd="slow" p14:dur="1250" advClick="0">
        <p14:flip dir="r"/>
      </p:transition>
    </mc:Choice>
    <mc:Fallback xmlns="">
      <p:transition spd="slow"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24CF5-2097-E849-843B-6004C14FC9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5CA92E-0D89-1B45-8941-33C1AA5FC69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F0ECFF-1B5A-064D-93CD-5FEF08FD97ED}"/>
              </a:ext>
            </a:extLst>
          </p:cNvPr>
          <p:cNvSpPr>
            <a:spLocks noGrp="1"/>
          </p:cNvSpPr>
          <p:nvPr>
            <p:ph type="dt" sz="half" idx="10"/>
          </p:nvPr>
        </p:nvSpPr>
        <p:spPr/>
        <p:txBody>
          <a:bodyPr/>
          <a:lstStyle/>
          <a:p>
            <a:fld id="{B61BEF0D-F0BB-DE4B-95CE-6DB70DBA9567}" type="datetimeFigureOut">
              <a:rPr lang="en-US" smtClean="0"/>
              <a:pPr/>
              <a:t>10/8/2025</a:t>
            </a:fld>
            <a:endParaRPr lang="en-US" dirty="0"/>
          </a:p>
        </p:txBody>
      </p:sp>
      <p:sp>
        <p:nvSpPr>
          <p:cNvPr id="5" name="Footer Placeholder 4">
            <a:extLst>
              <a:ext uri="{FF2B5EF4-FFF2-40B4-BE49-F238E27FC236}">
                <a16:creationId xmlns:a16="http://schemas.microsoft.com/office/drawing/2014/main" id="{3BDCFC2C-0B93-1948-B65F-86B67582CF6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C562CCD-4477-BB42-A63C-486E58783E2A}"/>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68504338"/>
      </p:ext>
    </p:extLst>
  </p:cSld>
  <p:clrMapOvr>
    <a:masterClrMapping/>
  </p:clrMapOvr>
  <mc:AlternateContent xmlns:mc="http://schemas.openxmlformats.org/markup-compatibility/2006" xmlns:p14="http://schemas.microsoft.com/office/powerpoint/2010/main">
    <mc:Choice Requires="p14">
      <p:transition spd="slow" p14:dur="1250" advClick="0">
        <p14:flip dir="r"/>
      </p:transition>
    </mc:Choice>
    <mc:Fallback xmlns="">
      <p:transition spd="slow" advClick="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ED7DE-F7B3-F34B-9E0B-CEDE1C5FF7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72DEDE-BFB5-9B4B-9A7F-73B4D60625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9A27FF3-F179-8F48-BE9F-40FEEF22D94F}"/>
              </a:ext>
            </a:extLst>
          </p:cNvPr>
          <p:cNvSpPr>
            <a:spLocks noGrp="1"/>
          </p:cNvSpPr>
          <p:nvPr>
            <p:ph type="dt" sz="half" idx="10"/>
          </p:nvPr>
        </p:nvSpPr>
        <p:spPr/>
        <p:txBody>
          <a:bodyPr/>
          <a:lstStyle/>
          <a:p>
            <a:fld id="{B61BEF0D-F0BB-DE4B-95CE-6DB70DBA9567}" type="datetimeFigureOut">
              <a:rPr lang="en-US" smtClean="0"/>
              <a:pPr/>
              <a:t>10/8/2025</a:t>
            </a:fld>
            <a:endParaRPr lang="en-US" dirty="0"/>
          </a:p>
        </p:txBody>
      </p:sp>
      <p:sp>
        <p:nvSpPr>
          <p:cNvPr id="5" name="Footer Placeholder 4">
            <a:extLst>
              <a:ext uri="{FF2B5EF4-FFF2-40B4-BE49-F238E27FC236}">
                <a16:creationId xmlns:a16="http://schemas.microsoft.com/office/drawing/2014/main" id="{DD41E05B-5C35-4140-93AA-A62D0849B22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3D3083A-2290-4F4C-9E31-0DF3C9DC35E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60173186"/>
      </p:ext>
    </p:extLst>
  </p:cSld>
  <p:clrMapOvr>
    <a:masterClrMapping/>
  </p:clrMapOvr>
  <mc:AlternateContent xmlns:mc="http://schemas.openxmlformats.org/markup-compatibility/2006" xmlns:p14="http://schemas.microsoft.com/office/powerpoint/2010/main">
    <mc:Choice Requires="p14">
      <p:transition spd="slow" p14:dur="1250" advClick="0">
        <p14:flip dir="r"/>
      </p:transition>
    </mc:Choice>
    <mc:Fallback xmlns="">
      <p:transition spd="slow" advClick="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2FBED-0E18-FC4D-A857-2AE4EF5799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A0271C-D01F-A846-93AB-15C7C9FDDEA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8F40EB-B77A-ED4A-869B-8912103E76B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A3101F-1501-FA44-9AC3-6EA3E68AA6C0}"/>
              </a:ext>
            </a:extLst>
          </p:cNvPr>
          <p:cNvSpPr>
            <a:spLocks noGrp="1"/>
          </p:cNvSpPr>
          <p:nvPr>
            <p:ph type="dt" sz="half" idx="10"/>
          </p:nvPr>
        </p:nvSpPr>
        <p:spPr/>
        <p:txBody>
          <a:bodyPr/>
          <a:lstStyle/>
          <a:p>
            <a:fld id="{B61BEF0D-F0BB-DE4B-95CE-6DB70DBA9567}" type="datetimeFigureOut">
              <a:rPr lang="en-US" smtClean="0"/>
              <a:pPr/>
              <a:t>10/8/2025</a:t>
            </a:fld>
            <a:endParaRPr lang="en-US" dirty="0"/>
          </a:p>
        </p:txBody>
      </p:sp>
      <p:sp>
        <p:nvSpPr>
          <p:cNvPr id="6" name="Footer Placeholder 5">
            <a:extLst>
              <a:ext uri="{FF2B5EF4-FFF2-40B4-BE49-F238E27FC236}">
                <a16:creationId xmlns:a16="http://schemas.microsoft.com/office/drawing/2014/main" id="{8C84B9E1-001F-E742-B4D8-6A0E6EDDFB7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F0F7009-B5C5-D64F-8377-A886D3DB09B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19854253"/>
      </p:ext>
    </p:extLst>
  </p:cSld>
  <p:clrMapOvr>
    <a:masterClrMapping/>
  </p:clrMapOvr>
  <mc:AlternateContent xmlns:mc="http://schemas.openxmlformats.org/markup-compatibility/2006" xmlns:p14="http://schemas.microsoft.com/office/powerpoint/2010/main">
    <mc:Choice Requires="p14">
      <p:transition spd="slow" p14:dur="1250" advClick="0">
        <p14:flip dir="r"/>
      </p:transition>
    </mc:Choice>
    <mc:Fallback xmlns="">
      <p:transition spd="slow" advClick="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6FB1C-C5B0-2D49-9857-7163EF97AC3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39D429-0834-3B42-B775-9DE5E64295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E8C36A3-0C76-B641-AD3A-F9A36B21B76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F414E8-3276-0243-B0DA-8F6D186755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8BF63F4-E4D2-134E-BABF-A2A1D1E17DA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0C4A53-6A50-8444-90F1-D841066C1632}"/>
              </a:ext>
            </a:extLst>
          </p:cNvPr>
          <p:cNvSpPr>
            <a:spLocks noGrp="1"/>
          </p:cNvSpPr>
          <p:nvPr>
            <p:ph type="dt" sz="half" idx="10"/>
          </p:nvPr>
        </p:nvSpPr>
        <p:spPr/>
        <p:txBody>
          <a:bodyPr/>
          <a:lstStyle/>
          <a:p>
            <a:fld id="{B61BEF0D-F0BB-DE4B-95CE-6DB70DBA9567}" type="datetimeFigureOut">
              <a:rPr lang="en-US" smtClean="0"/>
              <a:pPr/>
              <a:t>10/8/2025</a:t>
            </a:fld>
            <a:endParaRPr lang="en-US" dirty="0"/>
          </a:p>
        </p:txBody>
      </p:sp>
      <p:sp>
        <p:nvSpPr>
          <p:cNvPr id="8" name="Footer Placeholder 7">
            <a:extLst>
              <a:ext uri="{FF2B5EF4-FFF2-40B4-BE49-F238E27FC236}">
                <a16:creationId xmlns:a16="http://schemas.microsoft.com/office/drawing/2014/main" id="{1F5C422C-571B-484C-A139-6462E2E3D78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48E396A-B09D-DE4C-9E0F-AE11B1EE8F2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38322836"/>
      </p:ext>
    </p:extLst>
  </p:cSld>
  <p:clrMapOvr>
    <a:masterClrMapping/>
  </p:clrMapOvr>
  <mc:AlternateContent xmlns:mc="http://schemas.openxmlformats.org/markup-compatibility/2006" xmlns:p14="http://schemas.microsoft.com/office/powerpoint/2010/main">
    <mc:Choice Requires="p14">
      <p:transition spd="slow" p14:dur="1250" advClick="0">
        <p14:flip dir="r"/>
      </p:transition>
    </mc:Choice>
    <mc:Fallback xmlns="">
      <p:transition spd="slow" advClick="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6175-F853-5248-B157-55C03BAEE6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D28B79-8D93-D14C-938E-97066C811077}"/>
              </a:ext>
            </a:extLst>
          </p:cNvPr>
          <p:cNvSpPr>
            <a:spLocks noGrp="1"/>
          </p:cNvSpPr>
          <p:nvPr>
            <p:ph type="dt" sz="half" idx="10"/>
          </p:nvPr>
        </p:nvSpPr>
        <p:spPr/>
        <p:txBody>
          <a:bodyPr/>
          <a:lstStyle/>
          <a:p>
            <a:fld id="{B61BEF0D-F0BB-DE4B-95CE-6DB70DBA9567}" type="datetimeFigureOut">
              <a:rPr lang="en-US" smtClean="0"/>
              <a:pPr/>
              <a:t>10/8/2025</a:t>
            </a:fld>
            <a:endParaRPr lang="en-US" dirty="0"/>
          </a:p>
        </p:txBody>
      </p:sp>
      <p:sp>
        <p:nvSpPr>
          <p:cNvPr id="4" name="Footer Placeholder 3">
            <a:extLst>
              <a:ext uri="{FF2B5EF4-FFF2-40B4-BE49-F238E27FC236}">
                <a16:creationId xmlns:a16="http://schemas.microsoft.com/office/drawing/2014/main" id="{5D2ED591-6D84-8445-989C-D7441545B1B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254AB56-FDF7-3F4F-AF50-367ED25C708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81184514"/>
      </p:ext>
    </p:extLst>
  </p:cSld>
  <p:clrMapOvr>
    <a:masterClrMapping/>
  </p:clrMapOvr>
  <mc:AlternateContent xmlns:mc="http://schemas.openxmlformats.org/markup-compatibility/2006" xmlns:p14="http://schemas.microsoft.com/office/powerpoint/2010/main">
    <mc:Choice Requires="p14">
      <p:transition spd="slow" p14:dur="1250" advClick="0">
        <p14:flip dir="r"/>
      </p:transition>
    </mc:Choice>
    <mc:Fallback xmlns="">
      <p:transition spd="slow" advClick="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503C2C-19C0-3742-B5AF-BC96D9E90EEC}"/>
              </a:ext>
            </a:extLst>
          </p:cNvPr>
          <p:cNvSpPr>
            <a:spLocks noGrp="1"/>
          </p:cNvSpPr>
          <p:nvPr>
            <p:ph type="dt" sz="half" idx="10"/>
          </p:nvPr>
        </p:nvSpPr>
        <p:spPr/>
        <p:txBody>
          <a:bodyPr/>
          <a:lstStyle/>
          <a:p>
            <a:fld id="{B61BEF0D-F0BB-DE4B-95CE-6DB70DBA9567}" type="datetimeFigureOut">
              <a:rPr lang="en-US" smtClean="0"/>
              <a:pPr/>
              <a:t>10/8/2025</a:t>
            </a:fld>
            <a:endParaRPr lang="en-US" dirty="0"/>
          </a:p>
        </p:txBody>
      </p:sp>
      <p:sp>
        <p:nvSpPr>
          <p:cNvPr id="3" name="Footer Placeholder 2">
            <a:extLst>
              <a:ext uri="{FF2B5EF4-FFF2-40B4-BE49-F238E27FC236}">
                <a16:creationId xmlns:a16="http://schemas.microsoft.com/office/drawing/2014/main" id="{5C40B767-3558-A341-A36F-3C6EB7973B7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D3F57ED-AB8A-6546-9D61-830AB8BF135E}"/>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12592877"/>
      </p:ext>
    </p:extLst>
  </p:cSld>
  <p:clrMapOvr>
    <a:masterClrMapping/>
  </p:clrMapOvr>
  <mc:AlternateContent xmlns:mc="http://schemas.openxmlformats.org/markup-compatibility/2006" xmlns:p14="http://schemas.microsoft.com/office/powerpoint/2010/main">
    <mc:Choice Requires="p14">
      <p:transition spd="slow" p14:dur="1250" advClick="0">
        <p14:flip dir="r"/>
      </p:transition>
    </mc:Choice>
    <mc:Fallback xmlns="">
      <p:transition spd="slow" advClick="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C5CE7-C988-AE4E-94EE-884ABFE61E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69383A0-A108-1F47-BA4E-484F548C34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5E50AF-7CD7-4B45-8F6F-A90DB0D778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3B49C3-A86A-DE48-9A41-43F31D38E5A7}"/>
              </a:ext>
            </a:extLst>
          </p:cNvPr>
          <p:cNvSpPr>
            <a:spLocks noGrp="1"/>
          </p:cNvSpPr>
          <p:nvPr>
            <p:ph type="dt" sz="half" idx="10"/>
          </p:nvPr>
        </p:nvSpPr>
        <p:spPr/>
        <p:txBody>
          <a:bodyPr/>
          <a:lstStyle/>
          <a:p>
            <a:fld id="{B61BEF0D-F0BB-DE4B-95CE-6DB70DBA9567}" type="datetimeFigureOut">
              <a:rPr lang="en-US" smtClean="0"/>
              <a:pPr/>
              <a:t>10/8/2025</a:t>
            </a:fld>
            <a:endParaRPr lang="en-US" dirty="0"/>
          </a:p>
        </p:txBody>
      </p:sp>
      <p:sp>
        <p:nvSpPr>
          <p:cNvPr id="6" name="Footer Placeholder 5">
            <a:extLst>
              <a:ext uri="{FF2B5EF4-FFF2-40B4-BE49-F238E27FC236}">
                <a16:creationId xmlns:a16="http://schemas.microsoft.com/office/drawing/2014/main" id="{400269D4-5C41-7F47-8B57-DD5DE8611DF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740553E-D34E-6142-8543-A112AE7F95D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63733393"/>
      </p:ext>
    </p:extLst>
  </p:cSld>
  <p:clrMapOvr>
    <a:masterClrMapping/>
  </p:clrMapOvr>
  <mc:AlternateContent xmlns:mc="http://schemas.openxmlformats.org/markup-compatibility/2006" xmlns:p14="http://schemas.microsoft.com/office/powerpoint/2010/main">
    <mc:Choice Requires="p14">
      <p:transition spd="slow" p14:dur="1250" advClick="0">
        <p14:flip dir="r"/>
      </p:transition>
    </mc:Choice>
    <mc:Fallback xmlns="">
      <p:transition spd="slow" advClick="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01578-9E3F-4642-956B-877E51DD8D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784C31-2B39-7E4B-96FE-72F9328182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039907-1AA4-F241-9A98-0464FD0871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71ECE24-E9A5-5F4E-8FE3-6384FA50BF4D}"/>
              </a:ext>
            </a:extLst>
          </p:cNvPr>
          <p:cNvSpPr>
            <a:spLocks noGrp="1"/>
          </p:cNvSpPr>
          <p:nvPr>
            <p:ph type="dt" sz="half" idx="10"/>
          </p:nvPr>
        </p:nvSpPr>
        <p:spPr/>
        <p:txBody>
          <a:bodyPr/>
          <a:lstStyle/>
          <a:p>
            <a:fld id="{B61BEF0D-F0BB-DE4B-95CE-6DB70DBA9567}" type="datetimeFigureOut">
              <a:rPr lang="en-US" smtClean="0"/>
              <a:pPr/>
              <a:t>10/8/2025</a:t>
            </a:fld>
            <a:endParaRPr lang="en-US" dirty="0"/>
          </a:p>
        </p:txBody>
      </p:sp>
      <p:sp>
        <p:nvSpPr>
          <p:cNvPr id="6" name="Footer Placeholder 5">
            <a:extLst>
              <a:ext uri="{FF2B5EF4-FFF2-40B4-BE49-F238E27FC236}">
                <a16:creationId xmlns:a16="http://schemas.microsoft.com/office/drawing/2014/main" id="{B7F41584-70F8-9A45-809A-25482C13B46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233E2B5-4ED0-1D4C-9EBC-A7CE8DA9CB0A}"/>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46407601"/>
      </p:ext>
    </p:extLst>
  </p:cSld>
  <p:clrMapOvr>
    <a:masterClrMapping/>
  </p:clrMapOvr>
  <mc:AlternateContent xmlns:mc="http://schemas.openxmlformats.org/markup-compatibility/2006" xmlns:p14="http://schemas.microsoft.com/office/powerpoint/2010/main">
    <mc:Choice Requires="p14">
      <p:transition spd="slow" p14:dur="1250" advClick="0">
        <p14:flip dir="r"/>
      </p:transition>
    </mc:Choice>
    <mc:Fallback xmlns="">
      <p:transition spd="slow" advClick="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3DC575-CD3B-9240-A233-33D10D470B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37B1A2-CE86-8443-97CB-D43D4A1A03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4CB6C9-2311-C941-A78F-7C84158662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10/8/2025</a:t>
            </a:fld>
            <a:endParaRPr lang="en-US" dirty="0"/>
          </a:p>
        </p:txBody>
      </p:sp>
      <p:sp>
        <p:nvSpPr>
          <p:cNvPr id="5" name="Footer Placeholder 4">
            <a:extLst>
              <a:ext uri="{FF2B5EF4-FFF2-40B4-BE49-F238E27FC236}">
                <a16:creationId xmlns:a16="http://schemas.microsoft.com/office/drawing/2014/main" id="{CC96C732-C520-B54D-A05C-47C1CD249C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C83F344-0A17-CB4D-ABEE-C85EF22280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03766933"/>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29" r:id="rId12"/>
  </p:sldLayoutIdLst>
  <mc:AlternateContent xmlns:mc="http://schemas.openxmlformats.org/markup-compatibility/2006" xmlns:p14="http://schemas.microsoft.com/office/powerpoint/2010/main">
    <mc:Choice Requires="p14">
      <p:transition spd="slow" p14:dur="1250" advClick="0">
        <p14:flip dir="r"/>
      </p:transition>
    </mc:Choice>
    <mc:Fallback xmlns="">
      <p:transition spd="slow" advClick="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mailto:inscription@lyceefrancais.org.uk"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mailto:inscription@lyceefrancais.org.uk"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hyperlink" Target="https://www.lyceefrancais.org.uk/apprendre/primair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lyceefrancais.org.uk/assets/Uploads/Scolarite-au-LFCG-FR-2027.pdf" TargetMode="Externa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173383-41D8-DC40-AB23-27B18463F60D}"/>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rcRect r="5587"/>
          <a:stretch/>
        </p:blipFill>
        <p:spPr>
          <a:xfrm>
            <a:off x="0" y="-1"/>
            <a:ext cx="12192000" cy="5619651"/>
          </a:xfrm>
          <a:prstGeom prst="rect">
            <a:avLst/>
          </a:prstGeom>
        </p:spPr>
      </p:pic>
      <p:sp>
        <p:nvSpPr>
          <p:cNvPr id="41986" name="object 4">
            <a:extLst>
              <a:ext uri="{FF2B5EF4-FFF2-40B4-BE49-F238E27FC236}">
                <a16:creationId xmlns:a16="http://schemas.microsoft.com/office/drawing/2014/main" id="{BECA9006-3889-FC49-B8EC-4616F023E4E0}"/>
              </a:ext>
            </a:extLst>
          </p:cNvPr>
          <p:cNvSpPr>
            <a:spLocks/>
          </p:cNvSpPr>
          <p:nvPr/>
        </p:nvSpPr>
        <p:spPr bwMode="auto">
          <a:xfrm>
            <a:off x="0" y="5619650"/>
            <a:ext cx="12192000" cy="1238351"/>
          </a:xfrm>
          <a:custGeom>
            <a:avLst/>
            <a:gdLst>
              <a:gd name="T0" fmla="*/ 0 w 9144000"/>
              <a:gd name="T1" fmla="*/ 1629155 h 1629409"/>
              <a:gd name="T2" fmla="*/ 9144000 w 9144000"/>
              <a:gd name="T3" fmla="*/ 1629155 h 1629409"/>
              <a:gd name="T4" fmla="*/ 9144000 w 9144000"/>
              <a:gd name="T5" fmla="*/ 0 h 1629409"/>
              <a:gd name="T6" fmla="*/ 0 w 9144000"/>
              <a:gd name="T7" fmla="*/ 0 h 1629409"/>
              <a:gd name="T8" fmla="*/ 0 w 9144000"/>
              <a:gd name="T9" fmla="*/ 1629155 h 1629409"/>
            </a:gdLst>
            <a:ahLst/>
            <a:cxnLst>
              <a:cxn ang="0">
                <a:pos x="T0" y="T1"/>
              </a:cxn>
              <a:cxn ang="0">
                <a:pos x="T2" y="T3"/>
              </a:cxn>
              <a:cxn ang="0">
                <a:pos x="T4" y="T5"/>
              </a:cxn>
              <a:cxn ang="0">
                <a:pos x="T6" y="T7"/>
              </a:cxn>
              <a:cxn ang="0">
                <a:pos x="T8" y="T9"/>
              </a:cxn>
            </a:cxnLst>
            <a:rect l="0" t="0" r="r" b="b"/>
            <a:pathLst>
              <a:path w="9144000" h="1629409">
                <a:moveTo>
                  <a:pt x="0" y="1629155"/>
                </a:moveTo>
                <a:lnTo>
                  <a:pt x="9144000" y="1629155"/>
                </a:lnTo>
                <a:lnTo>
                  <a:pt x="9144000" y="0"/>
                </a:lnTo>
                <a:lnTo>
                  <a:pt x="0" y="0"/>
                </a:lnTo>
                <a:lnTo>
                  <a:pt x="0" y="1629155"/>
                </a:lnTo>
                <a:close/>
              </a:path>
            </a:pathLst>
          </a:custGeom>
          <a:solidFill>
            <a:srgbClr val="4EBAB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1987" name="object 5">
            <a:extLst>
              <a:ext uri="{FF2B5EF4-FFF2-40B4-BE49-F238E27FC236}">
                <a16:creationId xmlns:a16="http://schemas.microsoft.com/office/drawing/2014/main" id="{A887828A-7BE8-E84E-AA3A-8366B40603BB}"/>
              </a:ext>
            </a:extLst>
          </p:cNvPr>
          <p:cNvSpPr>
            <a:spLocks noChangeArrowheads="1"/>
          </p:cNvSpPr>
          <p:nvPr/>
        </p:nvSpPr>
        <p:spPr bwMode="auto">
          <a:xfrm>
            <a:off x="730251" y="5774914"/>
            <a:ext cx="2027328" cy="958768"/>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41989" name="object 7">
            <a:extLst>
              <a:ext uri="{FF2B5EF4-FFF2-40B4-BE49-F238E27FC236}">
                <a16:creationId xmlns:a16="http://schemas.microsoft.com/office/drawing/2014/main" id="{7ADEB8DA-CE8F-FC47-9760-69AE4F9F465D}"/>
              </a:ext>
            </a:extLst>
          </p:cNvPr>
          <p:cNvSpPr>
            <a:spLocks noChangeArrowheads="1"/>
          </p:cNvSpPr>
          <p:nvPr/>
        </p:nvSpPr>
        <p:spPr bwMode="auto">
          <a:xfrm>
            <a:off x="9955678" y="5893910"/>
            <a:ext cx="1506071" cy="715946"/>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41988" name="object 6">
            <a:extLst>
              <a:ext uri="{FF2B5EF4-FFF2-40B4-BE49-F238E27FC236}">
                <a16:creationId xmlns:a16="http://schemas.microsoft.com/office/drawing/2014/main" id="{E9CB2260-DCBE-174A-8B9F-6C48370B30E1}"/>
              </a:ext>
            </a:extLst>
          </p:cNvPr>
          <p:cNvSpPr>
            <a:spLocks/>
          </p:cNvSpPr>
          <p:nvPr/>
        </p:nvSpPr>
        <p:spPr bwMode="auto">
          <a:xfrm flipV="1">
            <a:off x="795341" y="4075169"/>
            <a:ext cx="3497879" cy="126093"/>
          </a:xfrm>
          <a:custGeom>
            <a:avLst/>
            <a:gdLst>
              <a:gd name="T0" fmla="*/ 0 w 2232660"/>
              <a:gd name="T1" fmla="*/ 2232253 w 2232660"/>
            </a:gdLst>
            <a:ahLst/>
            <a:cxnLst>
              <a:cxn ang="0">
                <a:pos x="T0" y="0"/>
              </a:cxn>
              <a:cxn ang="0">
                <a:pos x="T1" y="0"/>
              </a:cxn>
            </a:cxnLst>
            <a:rect l="0" t="0" r="r" b="b"/>
            <a:pathLst>
              <a:path w="2232660">
                <a:moveTo>
                  <a:pt x="0" y="0"/>
                </a:moveTo>
                <a:lnTo>
                  <a:pt x="2232253" y="0"/>
                </a:lnTo>
              </a:path>
            </a:pathLst>
          </a:custGeom>
          <a:noFill/>
          <a:ln w="9144">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 name="Rectangle 11">
            <a:extLst>
              <a:ext uri="{FF2B5EF4-FFF2-40B4-BE49-F238E27FC236}">
                <a16:creationId xmlns:a16="http://schemas.microsoft.com/office/drawing/2014/main" id="{CE2EFCCF-75D5-9748-B8F9-763EECBF4ABB}"/>
              </a:ext>
            </a:extLst>
          </p:cNvPr>
          <p:cNvSpPr/>
          <p:nvPr/>
        </p:nvSpPr>
        <p:spPr>
          <a:xfrm>
            <a:off x="795338" y="1784534"/>
            <a:ext cx="9160340" cy="632364"/>
          </a:xfrm>
          <a:prstGeom prst="rect">
            <a:avLst/>
          </a:prstGeom>
          <a:solidFill>
            <a:srgbClr val="4EBAB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a:extLst>
              <a:ext uri="{FF2B5EF4-FFF2-40B4-BE49-F238E27FC236}">
                <a16:creationId xmlns:a16="http://schemas.microsoft.com/office/drawing/2014/main" id="{DDF725E2-524E-404D-C54F-63B43C2FDE6B}"/>
              </a:ext>
            </a:extLst>
          </p:cNvPr>
          <p:cNvSpPr/>
          <p:nvPr/>
        </p:nvSpPr>
        <p:spPr>
          <a:xfrm>
            <a:off x="795338" y="2555716"/>
            <a:ext cx="8225999" cy="632364"/>
          </a:xfrm>
          <a:prstGeom prst="rect">
            <a:avLst/>
          </a:prstGeom>
          <a:solidFill>
            <a:srgbClr val="4EBAB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 name="Rectangle 3">
            <a:extLst>
              <a:ext uri="{FF2B5EF4-FFF2-40B4-BE49-F238E27FC236}">
                <a16:creationId xmlns:a16="http://schemas.microsoft.com/office/drawing/2014/main" id="{1EF606C9-A24A-6B7C-D5EB-2B5A81810366}"/>
              </a:ext>
            </a:extLst>
          </p:cNvPr>
          <p:cNvSpPr/>
          <p:nvPr/>
        </p:nvSpPr>
        <p:spPr>
          <a:xfrm>
            <a:off x="795338" y="3315443"/>
            <a:ext cx="3497882" cy="632364"/>
          </a:xfrm>
          <a:prstGeom prst="rect">
            <a:avLst/>
          </a:prstGeom>
          <a:solidFill>
            <a:srgbClr val="4EBAB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1992" name="object 2">
            <a:extLst>
              <a:ext uri="{FF2B5EF4-FFF2-40B4-BE49-F238E27FC236}">
                <a16:creationId xmlns:a16="http://schemas.microsoft.com/office/drawing/2014/main" id="{55EA1049-BE7A-7A42-A54A-4AAD2BEB215E}"/>
              </a:ext>
            </a:extLst>
          </p:cNvPr>
          <p:cNvSpPr txBox="1">
            <a:spLocks noChangeArrowheads="1"/>
          </p:cNvSpPr>
          <p:nvPr/>
        </p:nvSpPr>
        <p:spPr bwMode="auto">
          <a:xfrm>
            <a:off x="903592" y="1706477"/>
            <a:ext cx="9403736" cy="2321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3335" rIns="0" bIns="0">
            <a:spAutoFit/>
          </a:bodyPr>
          <a:lstStyle>
            <a:lvl1pPr marL="127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50"/>
              </a:spcBef>
            </a:pPr>
            <a:r>
              <a:rPr lang="fr-FR" sz="5000" dirty="0">
                <a:solidFill>
                  <a:schemeClr val="bg1"/>
                </a:solidFill>
                <a:latin typeface="+mn-lt"/>
              </a:rPr>
              <a:t>INSCRIRE VOTRE ENFANT AU LYCÉE FRANÇAIS CHARLES DE GAULLE </a:t>
            </a:r>
            <a:br>
              <a:rPr lang="fr-FR" sz="5000" dirty="0">
                <a:solidFill>
                  <a:schemeClr val="bg1"/>
                </a:solidFill>
                <a:latin typeface="+mn-lt"/>
              </a:rPr>
            </a:br>
            <a:r>
              <a:rPr lang="fr-FR" sz="5000" dirty="0">
                <a:solidFill>
                  <a:schemeClr val="bg1"/>
                </a:solidFill>
                <a:latin typeface="+mn-lt"/>
              </a:rPr>
              <a:t>DE LONDRES</a:t>
            </a:r>
            <a:endParaRPr lang="fr-FR" altLang="en-US" sz="5000" dirty="0">
              <a:solidFill>
                <a:schemeClr val="bg1"/>
              </a:solidFill>
              <a:latin typeface="+mn-lt"/>
            </a:endParaRPr>
          </a:p>
        </p:txBody>
      </p:sp>
    </p:spTree>
    <p:extLst>
      <p:ext uri="{BB962C8B-B14F-4D97-AF65-F5344CB8AC3E}">
        <p14:creationId xmlns:p14="http://schemas.microsoft.com/office/powerpoint/2010/main" val="46644661"/>
      </p:ext>
    </p:extLst>
  </p:cSld>
  <p:clrMapOvr>
    <a:masterClrMapping/>
  </p:clrMapOvr>
  <mc:AlternateContent xmlns:mc="http://schemas.openxmlformats.org/markup-compatibility/2006" xmlns:p14="http://schemas.microsoft.com/office/powerpoint/2010/main">
    <mc:Choice Requires="p14">
      <p:transition spd="slow" p14:dur="1250" advClick="0" advTm="6000">
        <p14:flip dir="r"/>
      </p:transition>
    </mc:Choice>
    <mc:Fallback xmlns="">
      <p:transition spd="slow" advClick="0" advTm="6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object 4">
            <a:extLst>
              <a:ext uri="{FF2B5EF4-FFF2-40B4-BE49-F238E27FC236}">
                <a16:creationId xmlns:a16="http://schemas.microsoft.com/office/drawing/2014/main" id="{5C735466-12AF-514E-B7B8-30C8F7EBED02}"/>
              </a:ext>
            </a:extLst>
          </p:cNvPr>
          <p:cNvSpPr>
            <a:spLocks/>
          </p:cNvSpPr>
          <p:nvPr/>
        </p:nvSpPr>
        <p:spPr bwMode="auto">
          <a:xfrm>
            <a:off x="0" y="5924550"/>
            <a:ext cx="12192000" cy="933450"/>
          </a:xfrm>
          <a:custGeom>
            <a:avLst/>
            <a:gdLst>
              <a:gd name="T0" fmla="*/ 0 w 9144000"/>
              <a:gd name="T1" fmla="*/ 1629155 h 1629409"/>
              <a:gd name="T2" fmla="*/ 9144000 w 9144000"/>
              <a:gd name="T3" fmla="*/ 1629155 h 1629409"/>
              <a:gd name="T4" fmla="*/ 9144000 w 9144000"/>
              <a:gd name="T5" fmla="*/ 0 h 1629409"/>
              <a:gd name="T6" fmla="*/ 0 w 9144000"/>
              <a:gd name="T7" fmla="*/ 0 h 1629409"/>
              <a:gd name="T8" fmla="*/ 0 w 9144000"/>
              <a:gd name="T9" fmla="*/ 1629155 h 1629409"/>
            </a:gdLst>
            <a:ahLst/>
            <a:cxnLst>
              <a:cxn ang="0">
                <a:pos x="T0" y="T1"/>
              </a:cxn>
              <a:cxn ang="0">
                <a:pos x="T2" y="T3"/>
              </a:cxn>
              <a:cxn ang="0">
                <a:pos x="T4" y="T5"/>
              </a:cxn>
              <a:cxn ang="0">
                <a:pos x="T6" y="T7"/>
              </a:cxn>
              <a:cxn ang="0">
                <a:pos x="T8" y="T9"/>
              </a:cxn>
            </a:cxnLst>
            <a:rect l="0" t="0" r="r" b="b"/>
            <a:pathLst>
              <a:path w="9144000" h="1629409">
                <a:moveTo>
                  <a:pt x="0" y="1629155"/>
                </a:moveTo>
                <a:lnTo>
                  <a:pt x="9144000" y="1629155"/>
                </a:lnTo>
                <a:lnTo>
                  <a:pt x="9144000" y="0"/>
                </a:lnTo>
                <a:lnTo>
                  <a:pt x="0" y="0"/>
                </a:lnTo>
                <a:lnTo>
                  <a:pt x="0" y="1629155"/>
                </a:lnTo>
                <a:close/>
              </a:path>
            </a:pathLst>
          </a:custGeom>
          <a:solidFill>
            <a:srgbClr val="F5F5F5"/>
          </a:solidFill>
          <a:ln>
            <a:noFill/>
          </a:ln>
        </p:spPr>
        <p:txBody>
          <a:bodyPr lIns="0" tIns="0" rIns="0" bIns="0"/>
          <a:lstStyle/>
          <a:p>
            <a:endParaRPr lang="en-US"/>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487" y="6013868"/>
            <a:ext cx="1642908" cy="777116"/>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74495" y="6051369"/>
            <a:ext cx="1363992" cy="653253"/>
          </a:xfrm>
          <a:prstGeom prst="rect">
            <a:avLst/>
          </a:prstGeom>
        </p:spPr>
      </p:pic>
      <p:sp>
        <p:nvSpPr>
          <p:cNvPr id="3" name="Content Placeholder 2">
            <a:extLst>
              <a:ext uri="{FF2B5EF4-FFF2-40B4-BE49-F238E27FC236}">
                <a16:creationId xmlns:a16="http://schemas.microsoft.com/office/drawing/2014/main" id="{BB18EE00-939C-AFD6-10A1-18514880AB35}"/>
              </a:ext>
            </a:extLst>
          </p:cNvPr>
          <p:cNvSpPr>
            <a:spLocks noGrp="1"/>
          </p:cNvSpPr>
          <p:nvPr>
            <p:ph idx="1"/>
          </p:nvPr>
        </p:nvSpPr>
        <p:spPr>
          <a:xfrm>
            <a:off x="598487" y="421525"/>
            <a:ext cx="10940000" cy="5209841"/>
          </a:xfrm>
        </p:spPr>
        <p:txBody>
          <a:bodyPr>
            <a:noAutofit/>
          </a:bodyPr>
          <a:lstStyle/>
          <a:p>
            <a:pPr marL="0" indent="0" algn="just">
              <a:buClr>
                <a:srgbClr val="4EBAB7"/>
              </a:buClr>
              <a:buNone/>
            </a:pPr>
            <a:endParaRPr lang="fr-FR" sz="1600" dirty="0" smtClean="0"/>
          </a:p>
          <a:p>
            <a:pPr algn="just">
              <a:buClr>
                <a:srgbClr val="4EBAB7"/>
              </a:buClr>
            </a:pPr>
            <a:endParaRPr lang="fr-FR" sz="1600" dirty="0"/>
          </a:p>
          <a:p>
            <a:pPr algn="just">
              <a:buClr>
                <a:srgbClr val="4EBAB7"/>
              </a:buClr>
            </a:pPr>
            <a:r>
              <a:rPr lang="fr-FR" sz="1400" dirty="0"/>
              <a:t>Des offres de place sont émises après chaque réunion de la commission d’admission. Plusieurs réunions ont lieu tout au long de l’année. Les dates limites pour chaque campagne figurent dans le calendrier de notre site (Admissions → Parcours français → Première demande de place). Veuillez soumettre une demande en ligne par enfant. À la fin, veillez à cliquer sur « </a:t>
            </a:r>
            <a:r>
              <a:rPr lang="fr-FR" sz="1400" dirty="0" smtClean="0"/>
              <a:t>Terminer </a:t>
            </a:r>
            <a:r>
              <a:rPr lang="fr-FR" sz="1400" dirty="0"/>
              <a:t>» ; nous ne pouvons pas accéder aux dossiers encore en cours. </a:t>
            </a:r>
            <a:endParaRPr lang="fr-FR" sz="1400" dirty="0" smtClean="0"/>
          </a:p>
          <a:p>
            <a:pPr algn="just">
              <a:buClr>
                <a:srgbClr val="4EBAB7"/>
              </a:buClr>
            </a:pPr>
            <a:r>
              <a:rPr lang="fr-FR" sz="1400" dirty="0"/>
              <a:t>Pour </a:t>
            </a:r>
            <a:r>
              <a:rPr lang="fr-FR" sz="1400" dirty="0" smtClean="0"/>
              <a:t>ce faire, </a:t>
            </a:r>
            <a:r>
              <a:rPr lang="fr-FR" sz="1400" dirty="0"/>
              <a:t>vous devrez </a:t>
            </a:r>
            <a:r>
              <a:rPr lang="fr-FR" sz="1400" b="1" dirty="0">
                <a:solidFill>
                  <a:srgbClr val="4EBAB7"/>
                </a:solidFill>
              </a:rPr>
              <a:t>créer un compte sur la plateforme en ligne </a:t>
            </a:r>
            <a:r>
              <a:rPr lang="fr-FR" sz="1400" dirty="0"/>
              <a:t>en utilisant </a:t>
            </a:r>
            <a:r>
              <a:rPr lang="fr-FR" sz="1400" b="1" dirty="0">
                <a:solidFill>
                  <a:srgbClr val="4EBAB7"/>
                </a:solidFill>
              </a:rPr>
              <a:t>votre prénom et votre nom de famille</a:t>
            </a:r>
            <a:r>
              <a:rPr lang="fr-FR" sz="1400" dirty="0"/>
              <a:t>. Nous vous recommandons de lire </a:t>
            </a:r>
            <a:r>
              <a:rPr lang="fr-FR" sz="1400" dirty="0" smtClean="0"/>
              <a:t>attentivement ce </a:t>
            </a:r>
            <a:r>
              <a:rPr lang="fr-FR" sz="1400" dirty="0"/>
              <a:t>guide avant de commencer afin d’éviter les erreurs courantes qui pourraient ralentir la procédure d’inscription ou </a:t>
            </a:r>
            <a:r>
              <a:rPr lang="fr-FR" sz="1400" dirty="0" smtClean="0"/>
              <a:t>invalider votre demande.</a:t>
            </a:r>
          </a:p>
          <a:p>
            <a:pPr algn="just">
              <a:buClr>
                <a:srgbClr val="4EBAB7"/>
              </a:buClr>
            </a:pPr>
            <a:r>
              <a:rPr lang="fr-FR" sz="1400" dirty="0" smtClean="0"/>
              <a:t>Cliquez </a:t>
            </a:r>
            <a:r>
              <a:rPr lang="fr-FR" sz="1400" dirty="0"/>
              <a:t>sur «</a:t>
            </a:r>
            <a:r>
              <a:rPr lang="fr-FR" sz="1400" i="1" dirty="0"/>
              <a:t>Préinscription</a:t>
            </a:r>
            <a:r>
              <a:rPr lang="fr-FR" sz="1400" dirty="0"/>
              <a:t>», puis sur l’encadré «</a:t>
            </a:r>
            <a:r>
              <a:rPr lang="fr-FR" sz="1400" i="1" dirty="0"/>
              <a:t>Année scolaire </a:t>
            </a:r>
            <a:r>
              <a:rPr lang="fr-FR" sz="1400" b="1" i="1" dirty="0" smtClean="0">
                <a:solidFill>
                  <a:srgbClr val="4EBAB7"/>
                </a:solidFill>
              </a:rPr>
              <a:t>2026-2027</a:t>
            </a:r>
            <a:r>
              <a:rPr lang="fr-FR" sz="1400" dirty="0" smtClean="0"/>
              <a:t>» </a:t>
            </a:r>
            <a:r>
              <a:rPr lang="fr-FR" sz="1400" dirty="0"/>
              <a:t>et enfin sur «</a:t>
            </a:r>
            <a:r>
              <a:rPr lang="fr-FR" sz="1400" i="1" dirty="0"/>
              <a:t>Nouvelle Préinscription</a:t>
            </a:r>
            <a:r>
              <a:rPr lang="fr-FR" sz="1400" dirty="0"/>
              <a:t>». Suivez les 6 étapes en veillant à bien </a:t>
            </a:r>
            <a:r>
              <a:rPr lang="fr-FR" sz="1400" dirty="0" smtClean="0"/>
              <a:t>compléter, </a:t>
            </a:r>
            <a:r>
              <a:rPr lang="fr-FR" sz="1400" dirty="0"/>
              <a:t>à</a:t>
            </a:r>
            <a:r>
              <a:rPr lang="fr-FR" sz="1400" dirty="0" smtClean="0"/>
              <a:t> minima, </a:t>
            </a:r>
            <a:r>
              <a:rPr lang="fr-FR" sz="1400" dirty="0"/>
              <a:t>les champs obligatoires (encadrés en rouge). Merci de bien vérifier que le dossier de préinscription est déposé </a:t>
            </a:r>
            <a:r>
              <a:rPr lang="fr-FR" sz="1400" b="1" dirty="0">
                <a:solidFill>
                  <a:srgbClr val="4EBAB7"/>
                </a:solidFill>
              </a:rPr>
              <a:t>au nom de l’enfant </a:t>
            </a:r>
            <a:r>
              <a:rPr lang="fr-FR" sz="1400" dirty="0"/>
              <a:t>(et </a:t>
            </a:r>
            <a:r>
              <a:rPr lang="fr-FR" sz="1400" dirty="0" smtClean="0"/>
              <a:t>non a celui de l’un des parents). </a:t>
            </a:r>
            <a:r>
              <a:rPr lang="fr-FR" sz="1400" dirty="0"/>
              <a:t>Ne changez pas la date d’entrée dans l’établissement </a:t>
            </a:r>
            <a:r>
              <a:rPr lang="fr-FR" sz="1400" dirty="0" smtClean="0"/>
              <a:t>même si vous prévoyez une entrée différée. </a:t>
            </a:r>
            <a:r>
              <a:rPr lang="fr-FR" sz="1400" dirty="0"/>
              <a:t>Dans l’étape 4, </a:t>
            </a:r>
            <a:r>
              <a:rPr lang="fr-FR" sz="1400" dirty="0" smtClean="0"/>
              <a:t>il est </a:t>
            </a:r>
            <a:r>
              <a:rPr lang="fr-FR" sz="1400" b="1" dirty="0">
                <a:solidFill>
                  <a:srgbClr val="4EBAB7"/>
                </a:solidFill>
              </a:rPr>
              <a:t>obligatoire</a:t>
            </a:r>
            <a:r>
              <a:rPr lang="fr-FR" sz="1400" dirty="0" smtClean="0"/>
              <a:t> d’ajouter </a:t>
            </a:r>
            <a:r>
              <a:rPr lang="fr-FR" sz="1400" dirty="0"/>
              <a:t>le deuxième responsable légal de </a:t>
            </a:r>
            <a:r>
              <a:rPr lang="fr-FR" sz="1400" dirty="0" smtClean="0"/>
              <a:t>l’enfant (s’il </a:t>
            </a:r>
            <a:r>
              <a:rPr lang="fr-FR" sz="1400" dirty="0"/>
              <a:t>y en a </a:t>
            </a:r>
            <a:r>
              <a:rPr lang="fr-FR" sz="1400" dirty="0" smtClean="0"/>
              <a:t>un). </a:t>
            </a:r>
            <a:r>
              <a:rPr lang="fr-FR" sz="1400" dirty="0"/>
              <a:t>En étape 5, </a:t>
            </a:r>
            <a:r>
              <a:rPr lang="fr-FR" sz="1400" b="1" dirty="0">
                <a:solidFill>
                  <a:srgbClr val="4EBAB7"/>
                </a:solidFill>
              </a:rPr>
              <a:t>téléchargez toutes les pièces justificatives</a:t>
            </a:r>
            <a:r>
              <a:rPr lang="fr-FR" sz="1400" dirty="0">
                <a:solidFill>
                  <a:srgbClr val="4EBAB7"/>
                </a:solidFill>
              </a:rPr>
              <a:t> </a:t>
            </a:r>
            <a:r>
              <a:rPr lang="fr-FR" sz="1400" b="1" dirty="0">
                <a:solidFill>
                  <a:srgbClr val="4EBAB7"/>
                </a:solidFill>
              </a:rPr>
              <a:t>en même temps </a:t>
            </a:r>
            <a:r>
              <a:rPr lang="fr-FR" sz="1400" dirty="0"/>
              <a:t>et cliquez sur étape 6 «Confirmation». Un email automatique vous sera envoyé lorsque votre dossier sera considéré comme «terminé» par notre plateforme. </a:t>
            </a:r>
            <a:r>
              <a:rPr lang="fr-FR" sz="1400" b="1" dirty="0">
                <a:solidFill>
                  <a:srgbClr val="4EBAB7"/>
                </a:solidFill>
              </a:rPr>
              <a:t>Veillez à ne pas soumettre deux dossiers pour le même enfant et à supprimer tout dossier commencé ou terminé qui serait erroné</a:t>
            </a:r>
            <a:r>
              <a:rPr lang="fr-FR" sz="1400" dirty="0">
                <a:solidFill>
                  <a:srgbClr val="4EBAB7"/>
                </a:solidFill>
              </a:rPr>
              <a:t>. </a:t>
            </a:r>
            <a:r>
              <a:rPr lang="fr-FR" sz="1400" dirty="0"/>
              <a:t>Les doublons donnent lieu à des corrections manuelles qui risquent de ne pas refléter vos souhaits.  </a:t>
            </a:r>
          </a:p>
          <a:p>
            <a:pPr algn="just">
              <a:buClr>
                <a:srgbClr val="4EBAB7"/>
              </a:buClr>
            </a:pPr>
            <a:r>
              <a:rPr lang="fr-FR" sz="1400" b="1" dirty="0">
                <a:solidFill>
                  <a:srgbClr val="4EBAB7"/>
                </a:solidFill>
              </a:rPr>
              <a:t>Les dossiers seront étudiés par la commission d’affectation selon nos critères de priorité</a:t>
            </a:r>
            <a:r>
              <a:rPr lang="fr-FR" sz="1400" dirty="0"/>
              <a:t>. Les décisions sont ensuite notifiées par email aux familles selon notre calendrier. Nos envois se font par publipostage et certaines messageries sont paramétrées pour bloquer ces envois. Nous vous invitons vivement à vérifier vos courriers indésirables / </a:t>
            </a:r>
            <a:r>
              <a:rPr lang="fr-FR" sz="1400" i="1" dirty="0"/>
              <a:t>Junk Mail</a:t>
            </a:r>
            <a:r>
              <a:rPr lang="fr-FR" sz="1400" dirty="0"/>
              <a:t> aux alentours des dates mentionnées. Pour vous assurer de recevoir toutes nos communications, vous pouvez également ajouter l’adresse </a:t>
            </a:r>
            <a:r>
              <a:rPr lang="fr-FR" sz="1400" dirty="0">
                <a:hlinkClick r:id="rId5"/>
              </a:rPr>
              <a:t>inscription@lyceefrancais.org.uk</a:t>
            </a:r>
            <a:r>
              <a:rPr lang="fr-FR" sz="1400" dirty="0"/>
              <a:t> à votre liste de contacts. </a:t>
            </a:r>
            <a:r>
              <a:rPr lang="fr-FR" sz="1400" b="1" dirty="0">
                <a:solidFill>
                  <a:srgbClr val="4EBAB7"/>
                </a:solidFill>
              </a:rPr>
              <a:t>Nous ne communiquons pas les résultats par téléphone.</a:t>
            </a:r>
          </a:p>
        </p:txBody>
      </p:sp>
      <p:sp>
        <p:nvSpPr>
          <p:cNvPr id="8" name="Titre 1">
            <a:extLst>
              <a:ext uri="{FF2B5EF4-FFF2-40B4-BE49-F238E27FC236}">
                <a16:creationId xmlns:a16="http://schemas.microsoft.com/office/drawing/2014/main" id="{84DB6BF7-8BC6-F644-A98F-623E32AC9587}"/>
              </a:ext>
            </a:extLst>
          </p:cNvPr>
          <p:cNvSpPr txBox="1">
            <a:spLocks/>
          </p:cNvSpPr>
          <p:nvPr/>
        </p:nvSpPr>
        <p:spPr>
          <a:xfrm>
            <a:off x="895638" y="421525"/>
            <a:ext cx="7361672" cy="369332"/>
          </a:xfrm>
          <a:prstGeom prst="rect">
            <a:avLst/>
          </a:prstGeom>
          <a:solidFill>
            <a:srgbClr val="CCECFF"/>
          </a:solidFill>
        </p:spPr>
        <p:txBody>
          <a:bodyPr wrap="square" lIns="0" tIns="0" rIns="0" bIns="0">
            <a:spAutoFit/>
          </a:bodyPr>
          <a:lstStyle>
            <a:lvl1pPr>
              <a:defRPr sz="2800" b="1" i="0">
                <a:solidFill>
                  <a:schemeClr val="bg1"/>
                </a:solidFill>
                <a:latin typeface="Arial"/>
                <a:ea typeface="+mj-ea"/>
                <a:cs typeface="Arial"/>
              </a:defRPr>
            </a:lvl1pPr>
          </a:lstStyle>
          <a:p>
            <a:pPr lvl="0"/>
            <a:r>
              <a:rPr lang="fr-FR" sz="2400" dirty="0" smtClean="0">
                <a:solidFill>
                  <a:srgbClr val="4EBAB7"/>
                </a:solidFill>
              </a:rPr>
              <a:t>PRESENTATION DU PROCESSUS D’INSCRIPTION</a:t>
            </a:r>
            <a:endParaRPr lang="fr-FR" sz="2400" dirty="0">
              <a:solidFill>
                <a:srgbClr val="4EBAB7"/>
              </a:solidFill>
              <a:sym typeface="Arial"/>
            </a:endParaRPr>
          </a:p>
        </p:txBody>
      </p:sp>
    </p:spTree>
    <p:extLst>
      <p:ext uri="{BB962C8B-B14F-4D97-AF65-F5344CB8AC3E}">
        <p14:creationId xmlns:p14="http://schemas.microsoft.com/office/powerpoint/2010/main" val="2149878097"/>
      </p:ext>
    </p:extLst>
  </p:cSld>
  <p:clrMapOvr>
    <a:masterClrMapping/>
  </p:clrMapOvr>
  <mc:AlternateContent xmlns:mc="http://schemas.openxmlformats.org/markup-compatibility/2006" xmlns:p14="http://schemas.microsoft.com/office/powerpoint/2010/main">
    <mc:Choice Requires="p14">
      <p:transition spd="slow" p14:dur="1250" advClick="0" advTm="31000">
        <p14:flip dir="r"/>
      </p:transition>
    </mc:Choice>
    <mc:Fallback xmlns="">
      <p:transition spd="slow" advClick="0" advTm="31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object 4">
            <a:extLst>
              <a:ext uri="{FF2B5EF4-FFF2-40B4-BE49-F238E27FC236}">
                <a16:creationId xmlns:a16="http://schemas.microsoft.com/office/drawing/2014/main" id="{5C735466-12AF-514E-B7B8-30C8F7EBED02}"/>
              </a:ext>
            </a:extLst>
          </p:cNvPr>
          <p:cNvSpPr>
            <a:spLocks/>
          </p:cNvSpPr>
          <p:nvPr/>
        </p:nvSpPr>
        <p:spPr bwMode="auto">
          <a:xfrm>
            <a:off x="0" y="6013867"/>
            <a:ext cx="12192000" cy="865701"/>
          </a:xfrm>
          <a:custGeom>
            <a:avLst/>
            <a:gdLst>
              <a:gd name="T0" fmla="*/ 0 w 9144000"/>
              <a:gd name="T1" fmla="*/ 1629155 h 1629409"/>
              <a:gd name="T2" fmla="*/ 9144000 w 9144000"/>
              <a:gd name="T3" fmla="*/ 1629155 h 1629409"/>
              <a:gd name="T4" fmla="*/ 9144000 w 9144000"/>
              <a:gd name="T5" fmla="*/ 0 h 1629409"/>
              <a:gd name="T6" fmla="*/ 0 w 9144000"/>
              <a:gd name="T7" fmla="*/ 0 h 1629409"/>
              <a:gd name="T8" fmla="*/ 0 w 9144000"/>
              <a:gd name="T9" fmla="*/ 1629155 h 1629409"/>
            </a:gdLst>
            <a:ahLst/>
            <a:cxnLst>
              <a:cxn ang="0">
                <a:pos x="T0" y="T1"/>
              </a:cxn>
              <a:cxn ang="0">
                <a:pos x="T2" y="T3"/>
              </a:cxn>
              <a:cxn ang="0">
                <a:pos x="T4" y="T5"/>
              </a:cxn>
              <a:cxn ang="0">
                <a:pos x="T6" y="T7"/>
              </a:cxn>
              <a:cxn ang="0">
                <a:pos x="T8" y="T9"/>
              </a:cxn>
            </a:cxnLst>
            <a:rect l="0" t="0" r="r" b="b"/>
            <a:pathLst>
              <a:path w="9144000" h="1629409">
                <a:moveTo>
                  <a:pt x="0" y="1629155"/>
                </a:moveTo>
                <a:lnTo>
                  <a:pt x="9144000" y="1629155"/>
                </a:lnTo>
                <a:lnTo>
                  <a:pt x="9144000" y="0"/>
                </a:lnTo>
                <a:lnTo>
                  <a:pt x="0" y="0"/>
                </a:lnTo>
                <a:lnTo>
                  <a:pt x="0" y="1629155"/>
                </a:lnTo>
                <a:close/>
              </a:path>
            </a:pathLst>
          </a:custGeom>
          <a:solidFill>
            <a:srgbClr val="F5F5F5"/>
          </a:solidFill>
          <a:ln>
            <a:noFill/>
          </a:ln>
        </p:spPr>
        <p:txBody>
          <a:bodyPr lIns="0" tIns="0" rIns="0" bIns="0"/>
          <a:lstStyle/>
          <a:p>
            <a:endParaRPr lang="en-US"/>
          </a:p>
        </p:txBody>
      </p:sp>
      <p:sp>
        <p:nvSpPr>
          <p:cNvPr id="18436" name="Rectangle 1">
            <a:extLst>
              <a:ext uri="{FF2B5EF4-FFF2-40B4-BE49-F238E27FC236}">
                <a16:creationId xmlns:a16="http://schemas.microsoft.com/office/drawing/2014/main" id="{87A1AC9D-1C88-0F47-B528-502A1365970A}"/>
              </a:ext>
            </a:extLst>
          </p:cNvPr>
          <p:cNvSpPr>
            <a:spLocks noChangeArrowheads="1"/>
          </p:cNvSpPr>
          <p:nvPr/>
        </p:nvSpPr>
        <p:spPr bwMode="auto">
          <a:xfrm>
            <a:off x="4800600" y="1462906"/>
            <a:ext cx="216726" cy="1369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t/>
            </a:r>
            <a:br>
              <a:rPr lang="en-US" altLang="en-US"/>
            </a:br>
            <a:endParaRPr lang="en-US" altLang="en-US"/>
          </a:p>
          <a:p>
            <a:r>
              <a:rPr lang="en-US" altLang="en-US" sz="1100">
                <a:solidFill>
                  <a:srgbClr val="000000"/>
                </a:solidFill>
                <a:latin typeface="Calibri" panose="020F0502020204030204" pitchFamily="34" charset="0"/>
                <a:cs typeface="Calibri" panose="020F0502020204030204" pitchFamily="34" charset="0"/>
              </a:rPr>
              <a:t> </a:t>
            </a:r>
            <a:endParaRPr lang="en-US" altLang="en-US" sz="600"/>
          </a:p>
          <a:p>
            <a:r>
              <a:rPr lang="en-US" altLang="en-US"/>
              <a:t/>
            </a:r>
            <a:br>
              <a:rPr lang="en-US" altLang="en-US"/>
            </a:br>
            <a:endParaRPr lang="en-US" altLang="en-US"/>
          </a:p>
        </p:txBody>
      </p:sp>
      <p:sp>
        <p:nvSpPr>
          <p:cNvPr id="26" name="Rectangle 25">
            <a:extLst>
              <a:ext uri="{FF2B5EF4-FFF2-40B4-BE49-F238E27FC236}">
                <a16:creationId xmlns:a16="http://schemas.microsoft.com/office/drawing/2014/main" id="{E14A6173-BD40-5D42-95FE-031C20216AF9}"/>
              </a:ext>
            </a:extLst>
          </p:cNvPr>
          <p:cNvSpPr/>
          <p:nvPr/>
        </p:nvSpPr>
        <p:spPr>
          <a:xfrm>
            <a:off x="598487" y="437081"/>
            <a:ext cx="3839698" cy="400050"/>
          </a:xfrm>
          <a:prstGeom prst="rect">
            <a:avLst/>
          </a:prstGeom>
          <a:solidFill>
            <a:srgbClr val="4EBAB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7" name="Titre 1">
            <a:extLst>
              <a:ext uri="{FF2B5EF4-FFF2-40B4-BE49-F238E27FC236}">
                <a16:creationId xmlns:a16="http://schemas.microsoft.com/office/drawing/2014/main" id="{84DB6BF7-8BC6-F644-A98F-623E32AC9587}"/>
              </a:ext>
            </a:extLst>
          </p:cNvPr>
          <p:cNvSpPr txBox="1">
            <a:spLocks/>
          </p:cNvSpPr>
          <p:nvPr/>
        </p:nvSpPr>
        <p:spPr>
          <a:xfrm>
            <a:off x="701674" y="465656"/>
            <a:ext cx="3736511" cy="369332"/>
          </a:xfrm>
          <a:prstGeom prst="rect">
            <a:avLst/>
          </a:prstGeom>
        </p:spPr>
        <p:txBody>
          <a:bodyPr wrap="square" lIns="0" tIns="0" rIns="0" bIns="0">
            <a:spAutoFit/>
          </a:bodyPr>
          <a:lstStyle>
            <a:lvl1pPr>
              <a:defRPr sz="2800" b="1" i="0">
                <a:solidFill>
                  <a:schemeClr val="bg1"/>
                </a:solidFill>
                <a:latin typeface="Arial"/>
                <a:ea typeface="+mj-ea"/>
                <a:cs typeface="Arial"/>
              </a:defRPr>
            </a:lvl1pPr>
          </a:lstStyle>
          <a:p>
            <a:pPr lvl="0"/>
            <a:r>
              <a:rPr lang="fr-FR" sz="2400" dirty="0">
                <a:solidFill>
                  <a:srgbClr val="4EBAB7"/>
                </a:solidFill>
              </a:rPr>
              <a:t>PIÈCES JUSTIFICATIVES</a:t>
            </a:r>
            <a:endParaRPr lang="fr-FR" sz="2400" dirty="0">
              <a:solidFill>
                <a:srgbClr val="4EBAB7"/>
              </a:solidFill>
              <a:sym typeface="Arial"/>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487" y="6013868"/>
            <a:ext cx="1642908" cy="777116"/>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74495" y="6051369"/>
            <a:ext cx="1363992" cy="653253"/>
          </a:xfrm>
          <a:prstGeom prst="rect">
            <a:avLst/>
          </a:prstGeom>
        </p:spPr>
      </p:pic>
      <p:sp>
        <p:nvSpPr>
          <p:cNvPr id="4" name="Content Placeholder 2">
            <a:extLst>
              <a:ext uri="{FF2B5EF4-FFF2-40B4-BE49-F238E27FC236}">
                <a16:creationId xmlns:a16="http://schemas.microsoft.com/office/drawing/2014/main" id="{3BBE031D-F693-7971-DF66-1DBCE883FF34}"/>
              </a:ext>
            </a:extLst>
          </p:cNvPr>
          <p:cNvSpPr>
            <a:spLocks noGrp="1"/>
          </p:cNvSpPr>
          <p:nvPr>
            <p:ph idx="1"/>
          </p:nvPr>
        </p:nvSpPr>
        <p:spPr>
          <a:xfrm>
            <a:off x="701674" y="966391"/>
            <a:ext cx="10940000" cy="5084977"/>
          </a:xfrm>
        </p:spPr>
        <p:txBody>
          <a:bodyPr>
            <a:noAutofit/>
          </a:bodyPr>
          <a:lstStyle/>
          <a:p>
            <a:pPr marL="342900" indent="-342900" algn="just">
              <a:lnSpc>
                <a:spcPct val="100000"/>
              </a:lnSpc>
              <a:spcBef>
                <a:spcPts val="0"/>
              </a:spcBef>
              <a:buAutoNum type="arabicPeriod"/>
            </a:pPr>
            <a:r>
              <a:rPr lang="fr-FR" sz="1100" b="1" dirty="0" smtClean="0">
                <a:solidFill>
                  <a:srgbClr val="D92240"/>
                </a:solidFill>
              </a:rPr>
              <a:t>Photocopie du </a:t>
            </a:r>
            <a:r>
              <a:rPr lang="fr-FR" sz="1100" b="1" dirty="0">
                <a:solidFill>
                  <a:srgbClr val="D92240"/>
                </a:solidFill>
              </a:rPr>
              <a:t>livret de famille ou extrait de naissance </a:t>
            </a:r>
            <a:r>
              <a:rPr lang="fr-FR" sz="1100" b="1" dirty="0" smtClean="0">
                <a:solidFill>
                  <a:srgbClr val="D92240"/>
                </a:solidFill>
              </a:rPr>
              <a:t>complet</a:t>
            </a:r>
            <a:r>
              <a:rPr lang="fr-FR" sz="1100" dirty="0" smtClean="0"/>
              <a:t> Le document doit montrer les noms des parents et de l’enfant. Dans le cas d’un acte de naissance établi à l’étranger, celui-ci doit être traduit si aucune mention n’apparait en anglais ou en français dans le document d’origine;</a:t>
            </a:r>
          </a:p>
          <a:p>
            <a:pPr marL="342900" indent="-342900" algn="just">
              <a:lnSpc>
                <a:spcPct val="100000"/>
              </a:lnSpc>
              <a:spcBef>
                <a:spcPts val="0"/>
              </a:spcBef>
              <a:buAutoNum type="arabicPeriod"/>
            </a:pPr>
            <a:endParaRPr lang="fr-FR" sz="600" b="1" dirty="0">
              <a:solidFill>
                <a:srgbClr val="D92240"/>
              </a:solidFill>
            </a:endParaRPr>
          </a:p>
          <a:p>
            <a:pPr marL="342900" indent="-342900" algn="just">
              <a:lnSpc>
                <a:spcPct val="100000"/>
              </a:lnSpc>
              <a:spcBef>
                <a:spcPts val="0"/>
              </a:spcBef>
              <a:buAutoNum type="arabicPeriod"/>
            </a:pPr>
            <a:r>
              <a:rPr lang="fr-FR" sz="1100" b="1" dirty="0" smtClean="0">
                <a:solidFill>
                  <a:srgbClr val="D92240"/>
                </a:solidFill>
              </a:rPr>
              <a:t>Photocopie </a:t>
            </a:r>
            <a:r>
              <a:rPr lang="fr-FR" sz="1100" b="1" dirty="0">
                <a:solidFill>
                  <a:srgbClr val="D92240"/>
                </a:solidFill>
              </a:rPr>
              <a:t>des passeports </a:t>
            </a:r>
            <a:r>
              <a:rPr lang="fr-FR" sz="1100" dirty="0" smtClean="0"/>
              <a:t>en </a:t>
            </a:r>
            <a:r>
              <a:rPr lang="fr-FR" sz="1100" dirty="0"/>
              <a:t>cours de validité des parents et de </a:t>
            </a:r>
            <a:r>
              <a:rPr lang="fr-FR" sz="1100" dirty="0" smtClean="0"/>
              <a:t>l’enfant. Les </a:t>
            </a:r>
            <a:r>
              <a:rPr lang="fr-FR" sz="1100" dirty="0"/>
              <a:t>noms doivent correspondre à ceux du livret de famille ou de l’acte de </a:t>
            </a:r>
            <a:r>
              <a:rPr lang="fr-FR" sz="1100" dirty="0" smtClean="0"/>
              <a:t>naissance;</a:t>
            </a:r>
          </a:p>
          <a:p>
            <a:pPr marL="342900" indent="-342900" algn="just">
              <a:lnSpc>
                <a:spcPct val="100000"/>
              </a:lnSpc>
              <a:spcBef>
                <a:spcPts val="0"/>
              </a:spcBef>
              <a:buAutoNum type="arabicPeriod"/>
            </a:pPr>
            <a:endParaRPr lang="fr-FR" sz="600" dirty="0" smtClean="0"/>
          </a:p>
          <a:p>
            <a:pPr marL="342900" indent="-342900" algn="just">
              <a:lnSpc>
                <a:spcPct val="100000"/>
              </a:lnSpc>
              <a:spcBef>
                <a:spcPts val="0"/>
              </a:spcBef>
              <a:buAutoNum type="arabicPeriod"/>
            </a:pPr>
            <a:r>
              <a:rPr lang="fr-FR" sz="1100" b="1" dirty="0" smtClean="0">
                <a:solidFill>
                  <a:srgbClr val="D92240"/>
                </a:solidFill>
              </a:rPr>
              <a:t>Dossier d’inscription (téléchargeable sur la plateforme) </a:t>
            </a:r>
            <a:r>
              <a:rPr lang="fr-FR" sz="1100" dirty="0"/>
              <a:t>Les signatures des deux responsables légaux sont obligatoires pour chacune des trois sections de ce document. Dans le cas où l’un des parents a l’autorité exclusive des décisions d’éducation, la copie du jugement sera demandée. </a:t>
            </a:r>
            <a:r>
              <a:rPr lang="fr-FR" sz="1100" dirty="0" smtClean="0"/>
              <a:t>Une </a:t>
            </a:r>
            <a:r>
              <a:rPr lang="fr-FR" sz="1100" dirty="0"/>
              <a:t>véritable signature est nécessaire (pas un nom tapé à l’ordinateur</a:t>
            </a:r>
            <a:r>
              <a:rPr lang="fr-FR" sz="1100" dirty="0" smtClean="0"/>
              <a:t>);</a:t>
            </a:r>
          </a:p>
          <a:p>
            <a:pPr marL="342900" indent="-342900" algn="just">
              <a:lnSpc>
                <a:spcPct val="100000"/>
              </a:lnSpc>
              <a:spcBef>
                <a:spcPts val="0"/>
              </a:spcBef>
              <a:buAutoNum type="arabicPeriod"/>
            </a:pPr>
            <a:endParaRPr lang="fr-FR" sz="1100" b="1" dirty="0" smtClean="0">
              <a:solidFill>
                <a:srgbClr val="D92240"/>
              </a:solidFill>
            </a:endParaRPr>
          </a:p>
          <a:p>
            <a:pPr marL="342900" indent="-342900" algn="just">
              <a:lnSpc>
                <a:spcPct val="100000"/>
              </a:lnSpc>
              <a:spcBef>
                <a:spcPts val="0"/>
              </a:spcBef>
              <a:buFont typeface="Arial" panose="020B0604020202020204" pitchFamily="34" charset="0"/>
              <a:buAutoNum type="arabicPeriod"/>
            </a:pPr>
            <a:r>
              <a:rPr lang="fr-FR" sz="1100" b="1" dirty="0">
                <a:solidFill>
                  <a:srgbClr val="D92240"/>
                </a:solidFill>
              </a:rPr>
              <a:t>Titre de résidence *</a:t>
            </a:r>
            <a:r>
              <a:rPr lang="fr-FR" sz="1100" dirty="0"/>
              <a:t>: Pour tout élève </a:t>
            </a:r>
            <a:r>
              <a:rPr lang="fr-FR" sz="1100" b="1" dirty="0"/>
              <a:t>britannique ou irlandais</a:t>
            </a:r>
            <a:r>
              <a:rPr lang="fr-FR" sz="1100" dirty="0"/>
              <a:t>, veuillez télécharger son passeport britannique ou irlandais. Pour les élèves de </a:t>
            </a:r>
            <a:r>
              <a:rPr lang="fr-FR" sz="1100" b="1" dirty="0"/>
              <a:t>toute autre nationalité</a:t>
            </a:r>
            <a:r>
              <a:rPr lang="fr-FR" sz="1100" dirty="0"/>
              <a:t>, </a:t>
            </a:r>
            <a:r>
              <a:rPr lang="fr-FR" sz="1100" b="1" dirty="0"/>
              <a:t>déjà établis sur territoire britannique</a:t>
            </a:r>
            <a:r>
              <a:rPr lang="fr-FR" sz="1100" dirty="0"/>
              <a:t>, veuillez télécharger une preuve de son visa de « dépendant »/ </a:t>
            </a:r>
            <a:r>
              <a:rPr lang="fr-FR" sz="1100" dirty="0" err="1"/>
              <a:t>pre-settled</a:t>
            </a:r>
            <a:r>
              <a:rPr lang="fr-FR" sz="1100" dirty="0"/>
              <a:t>/ </a:t>
            </a:r>
            <a:r>
              <a:rPr lang="fr-FR" sz="1100" dirty="0" err="1"/>
              <a:t>settled</a:t>
            </a:r>
            <a:r>
              <a:rPr lang="fr-FR" sz="1100" dirty="0"/>
              <a:t> </a:t>
            </a:r>
            <a:r>
              <a:rPr lang="fr-FR" sz="1100" dirty="0" err="1"/>
              <a:t>status</a:t>
            </a:r>
            <a:r>
              <a:rPr lang="fr-FR" sz="1100" dirty="0"/>
              <a:t>/ vignette d’exemption diplomatique sur la plateforme.</a:t>
            </a:r>
            <a:r>
              <a:rPr lang="en-GB" sz="1100" dirty="0"/>
              <a:t> </a:t>
            </a:r>
            <a:r>
              <a:rPr lang="fr-FR" sz="1100" dirty="0"/>
              <a:t>Pour tout </a:t>
            </a:r>
            <a:r>
              <a:rPr lang="fr-FR" sz="1100" b="1" dirty="0"/>
              <a:t>élève qui n’est pas encore sur territoire britannique</a:t>
            </a:r>
            <a:r>
              <a:rPr lang="fr-FR" sz="1100" dirty="0"/>
              <a:t>, cette preuve devra être envoyée à notre service avant la rentrée de septembre 2026</a:t>
            </a:r>
            <a:r>
              <a:rPr lang="fr-FR" sz="1100" dirty="0" smtClean="0"/>
              <a:t>. Veuillez noter que les ETA – Visa touristiques, ne permettent pas d’étudier dans notre </a:t>
            </a:r>
            <a:r>
              <a:rPr lang="fr-FR" sz="1100" dirty="0"/>
              <a:t>établissement. Votre enfant ne sera pas autorisé à commencer sa scolarité tant que son droit de résider et d’étudier au Royaume-Uni n’aura pas été </a:t>
            </a:r>
            <a:r>
              <a:rPr lang="fr-FR" sz="1100" dirty="0" smtClean="0"/>
              <a:t>confirmé.</a:t>
            </a:r>
            <a:endParaRPr lang="fr-FR" sz="1100" b="1" dirty="0" smtClean="0">
              <a:solidFill>
                <a:srgbClr val="D92240"/>
              </a:solidFill>
            </a:endParaRPr>
          </a:p>
          <a:p>
            <a:pPr marL="342900" indent="-342900" algn="just">
              <a:lnSpc>
                <a:spcPct val="100000"/>
              </a:lnSpc>
              <a:spcBef>
                <a:spcPts val="0"/>
              </a:spcBef>
              <a:buAutoNum type="arabicPeriod"/>
            </a:pPr>
            <a:r>
              <a:rPr lang="fr-FR" sz="1100" b="1" dirty="0" smtClean="0">
                <a:solidFill>
                  <a:srgbClr val="D92240"/>
                </a:solidFill>
              </a:rPr>
              <a:t>Preuve d’adresse </a:t>
            </a:r>
            <a:r>
              <a:rPr lang="fr-FR" sz="1100" b="1" dirty="0">
                <a:solidFill>
                  <a:srgbClr val="D92240"/>
                </a:solidFill>
              </a:rPr>
              <a:t>des parents à Londres </a:t>
            </a:r>
            <a:r>
              <a:rPr lang="fr-FR" sz="1100" dirty="0"/>
              <a:t>(facture, contrat de location)</a:t>
            </a:r>
            <a:r>
              <a:rPr lang="fr-FR" sz="1100" b="1" dirty="0">
                <a:solidFill>
                  <a:srgbClr val="D92240"/>
                </a:solidFill>
              </a:rPr>
              <a:t>*</a:t>
            </a:r>
            <a:r>
              <a:rPr lang="fr-FR" sz="1100" dirty="0"/>
              <a:t>: ce document doit être daté de moins de 6 mois </a:t>
            </a:r>
            <a:r>
              <a:rPr lang="fr-FR" sz="1100" dirty="0" smtClean="0"/>
              <a:t>;</a:t>
            </a:r>
          </a:p>
          <a:p>
            <a:pPr marL="342900" indent="-342900" algn="just">
              <a:lnSpc>
                <a:spcPct val="100000"/>
              </a:lnSpc>
              <a:spcBef>
                <a:spcPts val="0"/>
              </a:spcBef>
              <a:buClr>
                <a:srgbClr val="D92240"/>
              </a:buClr>
              <a:buAutoNum type="arabicPeriod"/>
            </a:pPr>
            <a:endParaRPr lang="fr-FR" sz="600" b="1" dirty="0" smtClean="0">
              <a:solidFill>
                <a:srgbClr val="D92240"/>
              </a:solidFill>
            </a:endParaRPr>
          </a:p>
          <a:p>
            <a:pPr marL="342900" indent="-342900" algn="just">
              <a:lnSpc>
                <a:spcPct val="100000"/>
              </a:lnSpc>
              <a:spcBef>
                <a:spcPts val="0"/>
              </a:spcBef>
              <a:buClr>
                <a:srgbClr val="D92240"/>
              </a:buClr>
              <a:buAutoNum type="arabicPeriod"/>
            </a:pPr>
            <a:r>
              <a:rPr lang="fr-FR" sz="1100" b="1" dirty="0" smtClean="0">
                <a:solidFill>
                  <a:srgbClr val="D92240"/>
                </a:solidFill>
              </a:rPr>
              <a:t>Certificat </a:t>
            </a:r>
            <a:r>
              <a:rPr lang="fr-FR" sz="1100" b="1" dirty="0">
                <a:solidFill>
                  <a:srgbClr val="D92240"/>
                </a:solidFill>
              </a:rPr>
              <a:t>de </a:t>
            </a:r>
            <a:r>
              <a:rPr lang="fr-FR" sz="1100" b="1" dirty="0" smtClean="0">
                <a:solidFill>
                  <a:srgbClr val="D92240"/>
                </a:solidFill>
              </a:rPr>
              <a:t>scolarité </a:t>
            </a:r>
            <a:r>
              <a:rPr lang="fr-FR" sz="1100" b="1" dirty="0">
                <a:solidFill>
                  <a:srgbClr val="D92240"/>
                </a:solidFill>
              </a:rPr>
              <a:t>2025-2026</a:t>
            </a:r>
            <a:r>
              <a:rPr lang="fr-FR" sz="1100" dirty="0" smtClean="0"/>
              <a:t>: Obligatoire pour tout élève sauf inscription en maternelle si l’enfant n’est pas encore scolarisé.</a:t>
            </a:r>
          </a:p>
          <a:p>
            <a:pPr marL="342900" indent="-342900" algn="just">
              <a:lnSpc>
                <a:spcPct val="100000"/>
              </a:lnSpc>
              <a:spcBef>
                <a:spcPts val="0"/>
              </a:spcBef>
              <a:buAutoNum type="arabicPeriod"/>
            </a:pPr>
            <a:endParaRPr lang="fr-FR" sz="600" b="1" dirty="0">
              <a:solidFill>
                <a:srgbClr val="D92240"/>
              </a:solidFill>
            </a:endParaRPr>
          </a:p>
          <a:p>
            <a:pPr marL="342900" indent="-342900" algn="just">
              <a:lnSpc>
                <a:spcPct val="100000"/>
              </a:lnSpc>
              <a:spcBef>
                <a:spcPts val="0"/>
              </a:spcBef>
              <a:buAutoNum type="arabicPeriod"/>
            </a:pPr>
            <a:r>
              <a:rPr lang="fr-FR" sz="1100" b="1" dirty="0" smtClean="0">
                <a:solidFill>
                  <a:srgbClr val="D92240"/>
                </a:solidFill>
              </a:rPr>
              <a:t>Bulletins </a:t>
            </a:r>
            <a:r>
              <a:rPr lang="fr-FR" sz="1100" b="1" dirty="0">
                <a:solidFill>
                  <a:srgbClr val="D92240"/>
                </a:solidFill>
              </a:rPr>
              <a:t>scolaires des deux années précédentes </a:t>
            </a:r>
            <a:r>
              <a:rPr lang="fr-FR" sz="1100" dirty="0"/>
              <a:t>:</a:t>
            </a:r>
            <a:r>
              <a:rPr lang="fr-FR" sz="1100" b="1" dirty="0">
                <a:solidFill>
                  <a:srgbClr val="D92240"/>
                </a:solidFill>
              </a:rPr>
              <a:t> </a:t>
            </a:r>
            <a:endParaRPr lang="fr-FR" sz="1100" b="1" dirty="0" smtClean="0">
              <a:solidFill>
                <a:srgbClr val="D92240"/>
              </a:solidFill>
            </a:endParaRPr>
          </a:p>
          <a:p>
            <a:pPr lvl="1" algn="just">
              <a:lnSpc>
                <a:spcPct val="100000"/>
              </a:lnSpc>
              <a:spcBef>
                <a:spcPts val="0"/>
              </a:spcBef>
            </a:pPr>
            <a:r>
              <a:rPr lang="fr-FR" sz="1100" dirty="0"/>
              <a:t>Bulletins scolaires 2024-2025 complets (3 trimestres ou 2 semestres). </a:t>
            </a:r>
          </a:p>
          <a:p>
            <a:pPr lvl="1" algn="just">
              <a:lnSpc>
                <a:spcPct val="100000"/>
              </a:lnSpc>
              <a:spcBef>
                <a:spcPts val="0"/>
              </a:spcBef>
            </a:pPr>
            <a:r>
              <a:rPr lang="fr-FR" sz="1100" dirty="0"/>
              <a:t>Les bulletins de l’année 2025-2026 complète seront à envoyer avant le </a:t>
            </a:r>
            <a:r>
              <a:rPr lang="fr-FR" sz="1100" b="1" dirty="0"/>
              <a:t>dimanche 28 juin 2026 </a:t>
            </a:r>
            <a:r>
              <a:rPr lang="fr-FR" sz="1100" dirty="0"/>
              <a:t>à :  </a:t>
            </a:r>
            <a:r>
              <a:rPr lang="fr-FR" sz="1100" dirty="0">
                <a:hlinkClick r:id="rId5"/>
              </a:rPr>
              <a:t>inscription@lyceefrancais.org.uk</a:t>
            </a:r>
            <a:r>
              <a:rPr lang="fr-FR" sz="1100" dirty="0"/>
              <a:t>.</a:t>
            </a:r>
            <a:endParaRPr lang="en-GB" sz="1100" dirty="0"/>
          </a:p>
          <a:p>
            <a:pPr lvl="1" algn="just">
              <a:lnSpc>
                <a:spcPct val="100000"/>
              </a:lnSpc>
              <a:spcBef>
                <a:spcPts val="0"/>
              </a:spcBef>
            </a:pPr>
            <a:r>
              <a:rPr lang="fr-FR" sz="1100" dirty="0"/>
              <a:t>Pour les classes de maternelle, en l’absence de bulletins scolaire, tout document retraçant le parcours de l’enfant.</a:t>
            </a:r>
            <a:endParaRPr lang="en-GB" sz="1100" dirty="0"/>
          </a:p>
          <a:p>
            <a:pPr marL="342900" indent="-342900" algn="just">
              <a:lnSpc>
                <a:spcPct val="100000"/>
              </a:lnSpc>
              <a:spcBef>
                <a:spcPts val="0"/>
              </a:spcBef>
              <a:buAutoNum type="arabicPeriod"/>
            </a:pPr>
            <a:endParaRPr lang="fr-FR" sz="600" b="1" dirty="0" smtClean="0">
              <a:solidFill>
                <a:srgbClr val="D92240"/>
              </a:solidFill>
            </a:endParaRPr>
          </a:p>
          <a:p>
            <a:pPr marL="342900" indent="-342900" algn="just">
              <a:lnSpc>
                <a:spcPct val="100000"/>
              </a:lnSpc>
              <a:spcBef>
                <a:spcPts val="0"/>
              </a:spcBef>
              <a:buAutoNum type="arabicPeriod"/>
            </a:pPr>
            <a:r>
              <a:rPr lang="fr-FR" sz="1100" b="1" dirty="0" smtClean="0">
                <a:solidFill>
                  <a:srgbClr val="D92240"/>
                </a:solidFill>
              </a:rPr>
              <a:t>Carnet </a:t>
            </a:r>
            <a:r>
              <a:rPr lang="fr-FR" sz="1100" b="1" dirty="0">
                <a:solidFill>
                  <a:srgbClr val="D92240"/>
                </a:solidFill>
              </a:rPr>
              <a:t>de vaccination </a:t>
            </a:r>
            <a:r>
              <a:rPr lang="fr-FR" sz="1100" dirty="0"/>
              <a:t>: il doit faire apparaître le nom de l’élève et inclure la liste de tous les vaccins reçus </a:t>
            </a:r>
            <a:r>
              <a:rPr lang="fr-FR" sz="1100" dirty="0" smtClean="0"/>
              <a:t>;</a:t>
            </a:r>
            <a:endParaRPr lang="fr-FR" sz="1100" dirty="0"/>
          </a:p>
          <a:p>
            <a:pPr marL="342900" indent="-342900" algn="just">
              <a:lnSpc>
                <a:spcPct val="100000"/>
              </a:lnSpc>
              <a:spcBef>
                <a:spcPts val="0"/>
              </a:spcBef>
              <a:buAutoNum type="arabicPeriod"/>
            </a:pPr>
            <a:endParaRPr lang="fr-FR" sz="600" b="1" dirty="0" smtClean="0">
              <a:solidFill>
                <a:srgbClr val="D92240"/>
              </a:solidFill>
            </a:endParaRPr>
          </a:p>
          <a:p>
            <a:pPr marL="342900" indent="-342900" algn="just">
              <a:lnSpc>
                <a:spcPct val="100000"/>
              </a:lnSpc>
              <a:spcBef>
                <a:spcPts val="0"/>
              </a:spcBef>
              <a:buAutoNum type="arabicPeriod"/>
            </a:pPr>
            <a:r>
              <a:rPr lang="fr-FR" sz="1100" b="1" dirty="0" smtClean="0">
                <a:solidFill>
                  <a:srgbClr val="D92240"/>
                </a:solidFill>
              </a:rPr>
              <a:t>Besoin </a:t>
            </a:r>
            <a:r>
              <a:rPr lang="fr-FR" sz="1100" b="1" dirty="0">
                <a:solidFill>
                  <a:srgbClr val="D92240"/>
                </a:solidFill>
              </a:rPr>
              <a:t>éducatif particuliers</a:t>
            </a:r>
            <a:r>
              <a:rPr lang="fr-FR" sz="1100" dirty="0"/>
              <a:t> : Si votre enfant présente des besoins éducatifs particuliers, un handicap, une difficulté d’apprentissage et/ou une condition médicale, veuillez télécharger le PAP/PAI/EHCP ou « </a:t>
            </a:r>
            <a:r>
              <a:rPr lang="fr-FR" sz="1100" dirty="0" err="1"/>
              <a:t>Individual</a:t>
            </a:r>
            <a:r>
              <a:rPr lang="fr-FR" sz="1100" dirty="0"/>
              <a:t> Education/ </a:t>
            </a:r>
            <a:r>
              <a:rPr lang="fr-FR" sz="1100" dirty="0" err="1"/>
              <a:t>Wellbeing</a:t>
            </a:r>
            <a:r>
              <a:rPr lang="fr-FR" sz="1100" dirty="0"/>
              <a:t> Plan » mis en place par son établissement actuel. Une fois </a:t>
            </a:r>
            <a:r>
              <a:rPr lang="fr-FR" sz="1100" dirty="0" smtClean="0"/>
              <a:t>le </a:t>
            </a:r>
            <a:r>
              <a:rPr lang="fr-FR" sz="1100" dirty="0"/>
              <a:t>dossier de préinscription déposé, veuillez contacter </a:t>
            </a:r>
            <a:r>
              <a:rPr lang="fr-FR" sz="1100" dirty="0" smtClean="0">
                <a:hlinkClick r:id="rId5"/>
              </a:rPr>
              <a:t>inscription@lyceefrancais.org.uk</a:t>
            </a:r>
            <a:r>
              <a:rPr lang="fr-FR" sz="1100" dirty="0" smtClean="0"/>
              <a:t>.</a:t>
            </a:r>
          </a:p>
          <a:p>
            <a:pPr marL="342900" indent="-342900" algn="just">
              <a:lnSpc>
                <a:spcPct val="100000"/>
              </a:lnSpc>
              <a:spcBef>
                <a:spcPts val="0"/>
              </a:spcBef>
              <a:buAutoNum type="arabicPeriod"/>
            </a:pPr>
            <a:endParaRPr lang="fr-FR" sz="600" b="1" dirty="0">
              <a:solidFill>
                <a:srgbClr val="D92240"/>
              </a:solidFill>
            </a:endParaRPr>
          </a:p>
          <a:p>
            <a:pPr marL="342900" indent="-342900" algn="just">
              <a:lnSpc>
                <a:spcPct val="100000"/>
              </a:lnSpc>
              <a:spcBef>
                <a:spcPts val="0"/>
              </a:spcBef>
              <a:buAutoNum type="arabicPeriod"/>
            </a:pPr>
            <a:r>
              <a:rPr lang="fr-FR" sz="1100" b="1" dirty="0" smtClean="0">
                <a:solidFill>
                  <a:srgbClr val="D92240"/>
                </a:solidFill>
              </a:rPr>
              <a:t>Fiche </a:t>
            </a:r>
            <a:r>
              <a:rPr lang="fr-FR" sz="1100" b="1" dirty="0">
                <a:solidFill>
                  <a:srgbClr val="D92240"/>
                </a:solidFill>
              </a:rPr>
              <a:t>de dialogue </a:t>
            </a:r>
            <a:r>
              <a:rPr lang="fr-FR" sz="1100" dirty="0"/>
              <a:t>: Pour les élèves admis en 2nde et 1ère venant du système éducatif français, la fiche de dialogue doit être envoyée avant le </a:t>
            </a:r>
            <a:r>
              <a:rPr lang="fr-FR" sz="1100" b="1" dirty="0"/>
              <a:t>dimanche 28 juin 2026</a:t>
            </a:r>
            <a:r>
              <a:rPr lang="fr-FR" sz="1100" dirty="0"/>
              <a:t> à :  </a:t>
            </a:r>
            <a:r>
              <a:rPr lang="fr-FR" sz="1100" dirty="0">
                <a:hlinkClick r:id="rId5"/>
              </a:rPr>
              <a:t>inscription@lyceefrancais.org.uk</a:t>
            </a:r>
            <a:r>
              <a:rPr lang="fr-FR" sz="1100" dirty="0"/>
              <a:t>.</a:t>
            </a:r>
            <a:endParaRPr lang="en-GB" sz="1100" dirty="0"/>
          </a:p>
          <a:p>
            <a:pPr marL="0" indent="0" algn="just">
              <a:lnSpc>
                <a:spcPct val="100000"/>
              </a:lnSpc>
              <a:spcBef>
                <a:spcPts val="0"/>
              </a:spcBef>
              <a:buNone/>
            </a:pPr>
            <a:endParaRPr lang="en-GB" sz="1100" dirty="0"/>
          </a:p>
          <a:p>
            <a:pPr marL="0" indent="0" algn="just">
              <a:lnSpc>
                <a:spcPct val="100000"/>
              </a:lnSpc>
              <a:spcBef>
                <a:spcPts val="0"/>
              </a:spcBef>
              <a:buNone/>
            </a:pPr>
            <a:r>
              <a:rPr lang="fr-FR" sz="1100" b="1" dirty="0">
                <a:solidFill>
                  <a:srgbClr val="D92240"/>
                </a:solidFill>
              </a:rPr>
              <a:t>(*)</a:t>
            </a:r>
            <a:r>
              <a:rPr lang="fr-FR" sz="1100" dirty="0" smtClean="0"/>
              <a:t> Si vous n’êtes pas encore à Londres au moment de la pré-inscription de votre enfant, les documents marqués d’un astérisque seront à envoyer </a:t>
            </a:r>
            <a:r>
              <a:rPr lang="fr-FR" sz="1100" b="1" dirty="0" smtClean="0"/>
              <a:t>avant le dimanche 23 août 2026 </a:t>
            </a:r>
            <a:r>
              <a:rPr lang="fr-FR" sz="1100" dirty="0" smtClean="0"/>
              <a:t>à </a:t>
            </a:r>
            <a:r>
              <a:rPr lang="fr-FR" sz="1100" dirty="0">
                <a:hlinkClick r:id="rId5"/>
              </a:rPr>
              <a:t>inscription@lyceefrancais.org.uk</a:t>
            </a:r>
            <a:endParaRPr lang="en-GB" sz="1250" i="1" dirty="0">
              <a:solidFill>
                <a:schemeClr val="tx1">
                  <a:lumMod val="50000"/>
                  <a:lumOff val="50000"/>
                </a:schemeClr>
              </a:solidFill>
            </a:endParaRPr>
          </a:p>
        </p:txBody>
      </p:sp>
    </p:spTree>
    <p:extLst>
      <p:ext uri="{BB962C8B-B14F-4D97-AF65-F5344CB8AC3E}">
        <p14:creationId xmlns:p14="http://schemas.microsoft.com/office/powerpoint/2010/main" val="1381159297"/>
      </p:ext>
    </p:extLst>
  </p:cSld>
  <p:clrMapOvr>
    <a:masterClrMapping/>
  </p:clrMapOvr>
  <mc:AlternateContent xmlns:mc="http://schemas.openxmlformats.org/markup-compatibility/2006" xmlns:p14="http://schemas.microsoft.com/office/powerpoint/2010/main">
    <mc:Choice Requires="p14">
      <p:transition spd="slow" p14:dur="1250" advClick="0" advTm="31000">
        <p14:flip dir="r"/>
      </p:transition>
    </mc:Choice>
    <mc:Fallback xmlns="">
      <p:transition spd="slow" advClick="0" advTm="31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object 4">
            <a:extLst>
              <a:ext uri="{FF2B5EF4-FFF2-40B4-BE49-F238E27FC236}">
                <a16:creationId xmlns:a16="http://schemas.microsoft.com/office/drawing/2014/main" id="{5C735466-12AF-514E-B7B8-30C8F7EBED02}"/>
              </a:ext>
            </a:extLst>
          </p:cNvPr>
          <p:cNvSpPr>
            <a:spLocks/>
          </p:cNvSpPr>
          <p:nvPr/>
        </p:nvSpPr>
        <p:spPr bwMode="auto">
          <a:xfrm>
            <a:off x="0" y="5924550"/>
            <a:ext cx="12192000" cy="933450"/>
          </a:xfrm>
          <a:custGeom>
            <a:avLst/>
            <a:gdLst>
              <a:gd name="T0" fmla="*/ 0 w 9144000"/>
              <a:gd name="T1" fmla="*/ 1629155 h 1629409"/>
              <a:gd name="T2" fmla="*/ 9144000 w 9144000"/>
              <a:gd name="T3" fmla="*/ 1629155 h 1629409"/>
              <a:gd name="T4" fmla="*/ 9144000 w 9144000"/>
              <a:gd name="T5" fmla="*/ 0 h 1629409"/>
              <a:gd name="T6" fmla="*/ 0 w 9144000"/>
              <a:gd name="T7" fmla="*/ 0 h 1629409"/>
              <a:gd name="T8" fmla="*/ 0 w 9144000"/>
              <a:gd name="T9" fmla="*/ 1629155 h 1629409"/>
            </a:gdLst>
            <a:ahLst/>
            <a:cxnLst>
              <a:cxn ang="0">
                <a:pos x="T0" y="T1"/>
              </a:cxn>
              <a:cxn ang="0">
                <a:pos x="T2" y="T3"/>
              </a:cxn>
              <a:cxn ang="0">
                <a:pos x="T4" y="T5"/>
              </a:cxn>
              <a:cxn ang="0">
                <a:pos x="T6" y="T7"/>
              </a:cxn>
              <a:cxn ang="0">
                <a:pos x="T8" y="T9"/>
              </a:cxn>
            </a:cxnLst>
            <a:rect l="0" t="0" r="r" b="b"/>
            <a:pathLst>
              <a:path w="9144000" h="1629409">
                <a:moveTo>
                  <a:pt x="0" y="1629155"/>
                </a:moveTo>
                <a:lnTo>
                  <a:pt x="9144000" y="1629155"/>
                </a:lnTo>
                <a:lnTo>
                  <a:pt x="9144000" y="0"/>
                </a:lnTo>
                <a:lnTo>
                  <a:pt x="0" y="0"/>
                </a:lnTo>
                <a:lnTo>
                  <a:pt x="0" y="1629155"/>
                </a:lnTo>
                <a:close/>
              </a:path>
            </a:pathLst>
          </a:custGeom>
          <a:solidFill>
            <a:srgbClr val="F5F5F5"/>
          </a:solidFill>
          <a:ln>
            <a:noFill/>
          </a:ln>
        </p:spPr>
        <p:txBody>
          <a:bodyPr lIns="0" tIns="0" rIns="0" bIns="0"/>
          <a:lstStyle/>
          <a:p>
            <a:endParaRPr lang="en-US"/>
          </a:p>
        </p:txBody>
      </p:sp>
      <p:sp>
        <p:nvSpPr>
          <p:cNvPr id="18436" name="Rectangle 1">
            <a:extLst>
              <a:ext uri="{FF2B5EF4-FFF2-40B4-BE49-F238E27FC236}">
                <a16:creationId xmlns:a16="http://schemas.microsoft.com/office/drawing/2014/main" id="{87A1AC9D-1C88-0F47-B528-502A1365970A}"/>
              </a:ext>
            </a:extLst>
          </p:cNvPr>
          <p:cNvSpPr>
            <a:spLocks noChangeArrowheads="1"/>
          </p:cNvSpPr>
          <p:nvPr/>
        </p:nvSpPr>
        <p:spPr bwMode="auto">
          <a:xfrm>
            <a:off x="4800600" y="1677397"/>
            <a:ext cx="216726" cy="1369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t/>
            </a:r>
            <a:br>
              <a:rPr lang="en-US" altLang="en-US"/>
            </a:br>
            <a:endParaRPr lang="en-US" altLang="en-US"/>
          </a:p>
          <a:p>
            <a:r>
              <a:rPr lang="en-US" altLang="en-US" sz="1100">
                <a:solidFill>
                  <a:srgbClr val="000000"/>
                </a:solidFill>
                <a:latin typeface="Calibri" panose="020F0502020204030204" pitchFamily="34" charset="0"/>
                <a:cs typeface="Calibri" panose="020F0502020204030204" pitchFamily="34" charset="0"/>
              </a:rPr>
              <a:t> </a:t>
            </a:r>
            <a:endParaRPr lang="en-US" altLang="en-US" sz="600"/>
          </a:p>
          <a:p>
            <a:r>
              <a:rPr lang="en-US" altLang="en-US"/>
              <a:t/>
            </a:r>
            <a:br>
              <a:rPr lang="en-US" altLang="en-US"/>
            </a:br>
            <a:endParaRPr lang="en-US" altLang="en-US"/>
          </a:p>
        </p:txBody>
      </p:sp>
      <p:sp>
        <p:nvSpPr>
          <p:cNvPr id="26" name="Rectangle 25">
            <a:extLst>
              <a:ext uri="{FF2B5EF4-FFF2-40B4-BE49-F238E27FC236}">
                <a16:creationId xmlns:a16="http://schemas.microsoft.com/office/drawing/2014/main" id="{E14A6173-BD40-5D42-95FE-031C20216AF9}"/>
              </a:ext>
            </a:extLst>
          </p:cNvPr>
          <p:cNvSpPr/>
          <p:nvPr/>
        </p:nvSpPr>
        <p:spPr>
          <a:xfrm>
            <a:off x="598486" y="651572"/>
            <a:ext cx="4418839" cy="400050"/>
          </a:xfrm>
          <a:prstGeom prst="rect">
            <a:avLst/>
          </a:prstGeom>
          <a:solidFill>
            <a:srgbClr val="4EBAB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7" name="Titre 1">
            <a:extLst>
              <a:ext uri="{FF2B5EF4-FFF2-40B4-BE49-F238E27FC236}">
                <a16:creationId xmlns:a16="http://schemas.microsoft.com/office/drawing/2014/main" id="{84DB6BF7-8BC6-F644-A98F-623E32AC9587}"/>
              </a:ext>
            </a:extLst>
          </p:cNvPr>
          <p:cNvSpPr txBox="1">
            <a:spLocks/>
          </p:cNvSpPr>
          <p:nvPr/>
        </p:nvSpPr>
        <p:spPr>
          <a:xfrm>
            <a:off x="701674" y="680147"/>
            <a:ext cx="4418839" cy="369332"/>
          </a:xfrm>
          <a:prstGeom prst="rect">
            <a:avLst/>
          </a:prstGeom>
        </p:spPr>
        <p:txBody>
          <a:bodyPr wrap="square" lIns="0" tIns="0" rIns="0" bIns="0">
            <a:spAutoFit/>
          </a:bodyPr>
          <a:lstStyle>
            <a:lvl1pPr>
              <a:defRPr sz="2800" b="1" i="0">
                <a:solidFill>
                  <a:schemeClr val="bg1"/>
                </a:solidFill>
                <a:latin typeface="Arial"/>
                <a:ea typeface="+mj-ea"/>
                <a:cs typeface="Arial"/>
              </a:defRPr>
            </a:lvl1pPr>
          </a:lstStyle>
          <a:p>
            <a:pPr lvl="0"/>
            <a:r>
              <a:rPr lang="fr-FR" sz="2400" dirty="0">
                <a:solidFill>
                  <a:srgbClr val="4EBAB7"/>
                </a:solidFill>
              </a:rPr>
              <a:t>INSCRIPTIONS EN PRIMAIRE </a:t>
            </a:r>
            <a:endParaRPr lang="fr-FR" sz="2400" dirty="0">
              <a:solidFill>
                <a:srgbClr val="4EBAB7"/>
              </a:solidFill>
              <a:sym typeface="Arial"/>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487" y="6013868"/>
            <a:ext cx="1642908" cy="777116"/>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74495" y="6051369"/>
            <a:ext cx="1363992" cy="653253"/>
          </a:xfrm>
          <a:prstGeom prst="rect">
            <a:avLst/>
          </a:prstGeom>
        </p:spPr>
      </p:pic>
      <p:sp>
        <p:nvSpPr>
          <p:cNvPr id="3" name="Content Placeholder 2">
            <a:extLst>
              <a:ext uri="{FF2B5EF4-FFF2-40B4-BE49-F238E27FC236}">
                <a16:creationId xmlns:a16="http://schemas.microsoft.com/office/drawing/2014/main" id="{FD0280CC-1D71-CC62-B252-CEED4DC5E5FC}"/>
              </a:ext>
            </a:extLst>
          </p:cNvPr>
          <p:cNvSpPr txBox="1">
            <a:spLocks/>
          </p:cNvSpPr>
          <p:nvPr/>
        </p:nvSpPr>
        <p:spPr>
          <a:xfrm>
            <a:off x="653513" y="1424876"/>
            <a:ext cx="4467000" cy="3966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fr-FR" sz="1500" b="1" dirty="0">
                <a:solidFill>
                  <a:srgbClr val="000000"/>
                </a:solidFill>
              </a:rPr>
              <a:t>Nous comptons 4 annexes primaires à Londres :</a:t>
            </a:r>
            <a:endParaRPr lang="fr-FR" sz="1500" dirty="0"/>
          </a:p>
        </p:txBody>
      </p:sp>
      <p:pic>
        <p:nvPicPr>
          <p:cNvPr id="9" name="Picture 8">
            <a:extLst>
              <a:ext uri="{FF2B5EF4-FFF2-40B4-BE49-F238E27FC236}">
                <a16:creationId xmlns:a16="http://schemas.microsoft.com/office/drawing/2014/main" id="{24D807A7-243D-EF87-B05F-7A53AF8E00D8}"/>
              </a:ext>
            </a:extLst>
          </p:cNvPr>
          <p:cNvPicPr>
            <a:picLocks noChangeAspect="1"/>
          </p:cNvPicPr>
          <p:nvPr/>
        </p:nvPicPr>
        <p:blipFill>
          <a:blip r:embed="rId5"/>
          <a:stretch>
            <a:fillRect/>
          </a:stretch>
        </p:blipFill>
        <p:spPr>
          <a:xfrm>
            <a:off x="6146796" y="3419192"/>
            <a:ext cx="1097603" cy="1097603"/>
          </a:xfrm>
          <a:prstGeom prst="rect">
            <a:avLst/>
          </a:prstGeom>
        </p:spPr>
      </p:pic>
      <p:pic>
        <p:nvPicPr>
          <p:cNvPr id="12" name="Picture 11">
            <a:extLst>
              <a:ext uri="{FF2B5EF4-FFF2-40B4-BE49-F238E27FC236}">
                <a16:creationId xmlns:a16="http://schemas.microsoft.com/office/drawing/2014/main" id="{CB898D20-96BB-B4C5-C4C6-43463523B5B0}"/>
              </a:ext>
            </a:extLst>
          </p:cNvPr>
          <p:cNvPicPr>
            <a:picLocks noChangeAspect="1"/>
          </p:cNvPicPr>
          <p:nvPr/>
        </p:nvPicPr>
        <p:blipFill rotWithShape="1">
          <a:blip r:embed="rId6"/>
          <a:srcRect l="15482" t="11809" r="15632" b="11634"/>
          <a:stretch/>
        </p:blipFill>
        <p:spPr>
          <a:xfrm>
            <a:off x="6096000" y="1964131"/>
            <a:ext cx="1199197" cy="1194134"/>
          </a:xfrm>
          <a:prstGeom prst="rect">
            <a:avLst/>
          </a:prstGeom>
        </p:spPr>
      </p:pic>
      <p:pic>
        <p:nvPicPr>
          <p:cNvPr id="14" name="Picture 13">
            <a:extLst>
              <a:ext uri="{FF2B5EF4-FFF2-40B4-BE49-F238E27FC236}">
                <a16:creationId xmlns:a16="http://schemas.microsoft.com/office/drawing/2014/main" id="{FF1795ED-82F5-4DF4-D889-FB860106EB44}"/>
              </a:ext>
            </a:extLst>
          </p:cNvPr>
          <p:cNvPicPr>
            <a:picLocks noChangeAspect="1"/>
          </p:cNvPicPr>
          <p:nvPr/>
        </p:nvPicPr>
        <p:blipFill rotWithShape="1">
          <a:blip r:embed="rId7"/>
          <a:srcRect l="15296" t="10907" r="15818" b="12535"/>
          <a:stretch/>
        </p:blipFill>
        <p:spPr>
          <a:xfrm>
            <a:off x="598489" y="1970106"/>
            <a:ext cx="1199197" cy="1194134"/>
          </a:xfrm>
          <a:prstGeom prst="rect">
            <a:avLst/>
          </a:prstGeom>
        </p:spPr>
      </p:pic>
      <p:pic>
        <p:nvPicPr>
          <p:cNvPr id="16" name="Picture 15">
            <a:extLst>
              <a:ext uri="{FF2B5EF4-FFF2-40B4-BE49-F238E27FC236}">
                <a16:creationId xmlns:a16="http://schemas.microsoft.com/office/drawing/2014/main" id="{9AA80F64-BAD0-A1D5-57B6-C1CCD2060870}"/>
              </a:ext>
            </a:extLst>
          </p:cNvPr>
          <p:cNvPicPr>
            <a:picLocks noChangeAspect="1"/>
          </p:cNvPicPr>
          <p:nvPr/>
        </p:nvPicPr>
        <p:blipFill rotWithShape="1">
          <a:blip r:embed="rId8"/>
          <a:srcRect l="15355" t="10210" r="15759" b="13087"/>
          <a:stretch/>
        </p:blipFill>
        <p:spPr>
          <a:xfrm>
            <a:off x="598486" y="3380945"/>
            <a:ext cx="1199196" cy="1196401"/>
          </a:xfrm>
          <a:prstGeom prst="rect">
            <a:avLst/>
          </a:prstGeom>
        </p:spPr>
      </p:pic>
      <p:grpSp>
        <p:nvGrpSpPr>
          <p:cNvPr id="13" name="Group 12">
            <a:extLst>
              <a:ext uri="{FF2B5EF4-FFF2-40B4-BE49-F238E27FC236}">
                <a16:creationId xmlns:a16="http://schemas.microsoft.com/office/drawing/2014/main" id="{CACBD803-651D-8130-0A31-FC4C80E368AA}"/>
              </a:ext>
            </a:extLst>
          </p:cNvPr>
          <p:cNvGrpSpPr/>
          <p:nvPr/>
        </p:nvGrpSpPr>
        <p:grpSpPr>
          <a:xfrm>
            <a:off x="701674" y="5019720"/>
            <a:ext cx="6355668" cy="400050"/>
            <a:chOff x="701674" y="5019720"/>
            <a:chExt cx="6355668" cy="400050"/>
          </a:xfrm>
        </p:grpSpPr>
        <p:sp>
          <p:nvSpPr>
            <p:cNvPr id="11" name="Rectangle 10">
              <a:extLst>
                <a:ext uri="{FF2B5EF4-FFF2-40B4-BE49-F238E27FC236}">
                  <a16:creationId xmlns:a16="http://schemas.microsoft.com/office/drawing/2014/main" id="{B46DA7AB-6F7C-1109-1E17-9498F3A9AA00}"/>
                </a:ext>
              </a:extLst>
            </p:cNvPr>
            <p:cNvSpPr/>
            <p:nvPr/>
          </p:nvSpPr>
          <p:spPr>
            <a:xfrm>
              <a:off x="701674" y="5019720"/>
              <a:ext cx="6355668" cy="400050"/>
            </a:xfrm>
            <a:prstGeom prst="rect">
              <a:avLst/>
            </a:prstGeom>
            <a:solidFill>
              <a:srgbClr val="011C4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Content Placeholder 2">
              <a:extLst>
                <a:ext uri="{FF2B5EF4-FFF2-40B4-BE49-F238E27FC236}">
                  <a16:creationId xmlns:a16="http://schemas.microsoft.com/office/drawing/2014/main" id="{5EACB090-0F15-B959-988F-652A05588BCD}"/>
                </a:ext>
              </a:extLst>
            </p:cNvPr>
            <p:cNvSpPr txBox="1">
              <a:spLocks/>
            </p:cNvSpPr>
            <p:nvPr/>
          </p:nvSpPr>
          <p:spPr>
            <a:xfrm>
              <a:off x="701674" y="5085363"/>
              <a:ext cx="6355668" cy="3344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4EBAB7"/>
                </a:buClr>
                <a:buNone/>
              </a:pPr>
              <a:r>
                <a:rPr lang="fr-FR" sz="1500" dirty="0"/>
                <a:t>Veuillez trouver </a:t>
              </a:r>
              <a:r>
                <a:rPr lang="fr-FR" sz="1500" dirty="0">
                  <a:hlinkClick r:id="rId9"/>
                </a:rPr>
                <a:t>ici</a:t>
              </a:r>
              <a:r>
                <a:rPr lang="fr-FR" sz="1500" dirty="0"/>
                <a:t> plus d’informations sur nos différentes écoles et leurs cursus </a:t>
              </a:r>
              <a:endParaRPr lang="en-GB" sz="1500" dirty="0"/>
            </a:p>
          </p:txBody>
        </p:sp>
      </p:grpSp>
      <p:sp>
        <p:nvSpPr>
          <p:cNvPr id="4" name="Content Placeholder 2">
            <a:extLst>
              <a:ext uri="{FF2B5EF4-FFF2-40B4-BE49-F238E27FC236}">
                <a16:creationId xmlns:a16="http://schemas.microsoft.com/office/drawing/2014/main" id="{93186DC9-C402-95BB-6099-032FAF8BC5EF}"/>
              </a:ext>
            </a:extLst>
          </p:cNvPr>
          <p:cNvSpPr txBox="1">
            <a:spLocks/>
          </p:cNvSpPr>
          <p:nvPr/>
        </p:nvSpPr>
        <p:spPr>
          <a:xfrm>
            <a:off x="1332087" y="2302712"/>
            <a:ext cx="4455396" cy="7897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a:buClr>
                <a:srgbClr val="4EBAB7"/>
              </a:buClr>
              <a:buNone/>
            </a:pPr>
            <a:r>
              <a:rPr lang="fr-FR" sz="1500" b="1" dirty="0">
                <a:solidFill>
                  <a:srgbClr val="4EBAB7"/>
                </a:solidFill>
              </a:rPr>
              <a:t>ÉCOLE PRIMAIRE DE SOUTH KENSINGTON </a:t>
            </a:r>
            <a:r>
              <a:rPr lang="fr-FR" sz="1500" dirty="0"/>
              <a:t>(à South Kensington) qui débute en Petite Section avec une filière bilingue à anglais renforcé</a:t>
            </a:r>
          </a:p>
        </p:txBody>
      </p:sp>
      <p:sp>
        <p:nvSpPr>
          <p:cNvPr id="5" name="Content Placeholder 2">
            <a:extLst>
              <a:ext uri="{FF2B5EF4-FFF2-40B4-BE49-F238E27FC236}">
                <a16:creationId xmlns:a16="http://schemas.microsoft.com/office/drawing/2014/main" id="{BFF25358-40D3-94CF-47AA-2200A8625AD7}"/>
              </a:ext>
            </a:extLst>
          </p:cNvPr>
          <p:cNvSpPr txBox="1">
            <a:spLocks/>
          </p:cNvSpPr>
          <p:nvPr/>
        </p:nvSpPr>
        <p:spPr>
          <a:xfrm>
            <a:off x="7244399" y="3644888"/>
            <a:ext cx="4091683" cy="7082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Clr>
                <a:srgbClr val="4EBAB7"/>
              </a:buClr>
              <a:buNone/>
            </a:pPr>
            <a:r>
              <a:rPr lang="fr-FR" sz="1500" b="1" dirty="0">
                <a:solidFill>
                  <a:srgbClr val="4EBAB7"/>
                </a:solidFill>
              </a:rPr>
              <a:t>ÉCOLE PRIMAIRE ANDRÉ MALRAUX </a:t>
            </a:r>
            <a:r>
              <a:rPr lang="fr-FR" sz="1500" dirty="0"/>
              <a:t>(à Ealing) qui débute en Petite Section avec une filière bilingue à anglais renforcé</a:t>
            </a:r>
          </a:p>
        </p:txBody>
      </p:sp>
      <p:sp>
        <p:nvSpPr>
          <p:cNvPr id="7" name="Content Placeholder 2">
            <a:extLst>
              <a:ext uri="{FF2B5EF4-FFF2-40B4-BE49-F238E27FC236}">
                <a16:creationId xmlns:a16="http://schemas.microsoft.com/office/drawing/2014/main" id="{7E70F4C2-5513-8FF6-049E-4F90E6DDB287}"/>
              </a:ext>
            </a:extLst>
          </p:cNvPr>
          <p:cNvSpPr txBox="1">
            <a:spLocks/>
          </p:cNvSpPr>
          <p:nvPr/>
        </p:nvSpPr>
        <p:spPr>
          <a:xfrm>
            <a:off x="6854937" y="1982826"/>
            <a:ext cx="4481145" cy="10641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a:buClr>
                <a:srgbClr val="4EBAB7"/>
              </a:buClr>
              <a:buNone/>
            </a:pPr>
            <a:r>
              <a:rPr lang="fr-FR" sz="1500" b="1" dirty="0">
                <a:solidFill>
                  <a:srgbClr val="4EBAB7"/>
                </a:solidFill>
              </a:rPr>
              <a:t>ÉCOLE PRIMAIRE MARIE D’ORLIAC </a:t>
            </a:r>
            <a:r>
              <a:rPr lang="fr-FR" sz="1500" dirty="0"/>
              <a:t>(à </a:t>
            </a:r>
            <a:r>
              <a:rPr lang="fr-FR" sz="1500" dirty="0" err="1"/>
              <a:t>Fulham</a:t>
            </a:r>
            <a:r>
              <a:rPr lang="fr-FR" sz="1500" dirty="0"/>
              <a:t>) qui débute en Petite Section et compte deux filières bilingues à partir de la Moyenne section : « Anglais Renforcé » ou « Parité Horaire » (50% en français et 50% en anglais)</a:t>
            </a:r>
          </a:p>
        </p:txBody>
      </p:sp>
      <p:sp>
        <p:nvSpPr>
          <p:cNvPr id="8" name="Content Placeholder 2">
            <a:extLst>
              <a:ext uri="{FF2B5EF4-FFF2-40B4-BE49-F238E27FC236}">
                <a16:creationId xmlns:a16="http://schemas.microsoft.com/office/drawing/2014/main" id="{EF629421-BFCA-7FB2-8B4F-E79B47FCA776}"/>
              </a:ext>
            </a:extLst>
          </p:cNvPr>
          <p:cNvSpPr txBox="1">
            <a:spLocks/>
          </p:cNvSpPr>
          <p:nvPr/>
        </p:nvSpPr>
        <p:spPr>
          <a:xfrm>
            <a:off x="1332087" y="3557910"/>
            <a:ext cx="4455396" cy="10976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a:buClr>
                <a:srgbClr val="4EBAB7"/>
              </a:buClr>
              <a:buNone/>
            </a:pPr>
            <a:r>
              <a:rPr lang="fr-FR" sz="1500" b="1" dirty="0">
                <a:solidFill>
                  <a:srgbClr val="4EBAB7"/>
                </a:solidFill>
              </a:rPr>
              <a:t>ÉCOLE PRIMAIRE DE WIX </a:t>
            </a:r>
            <a:r>
              <a:rPr lang="fr-FR" sz="1500" dirty="0"/>
              <a:t>(à Clapham) qui débute en Moyenne Section et compte deux filières bilingues : « Anglais Renforcé » ou « Parité Horaire » (50% en français et 50% en anglais)</a:t>
            </a:r>
          </a:p>
        </p:txBody>
      </p:sp>
    </p:spTree>
    <p:extLst>
      <p:ext uri="{BB962C8B-B14F-4D97-AF65-F5344CB8AC3E}">
        <p14:creationId xmlns:p14="http://schemas.microsoft.com/office/powerpoint/2010/main" val="1119825203"/>
      </p:ext>
    </p:extLst>
  </p:cSld>
  <p:clrMapOvr>
    <a:masterClrMapping/>
  </p:clrMapOvr>
  <mc:AlternateContent xmlns:mc="http://schemas.openxmlformats.org/markup-compatibility/2006" xmlns:p14="http://schemas.microsoft.com/office/powerpoint/2010/main">
    <mc:Choice Requires="p14">
      <p:transition spd="slow" p14:dur="1250" advClick="0" advTm="31000">
        <p14:flip dir="r"/>
      </p:transition>
    </mc:Choice>
    <mc:Fallback xmlns="">
      <p:transition spd="slow" advClick="0" advTm="31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object 4">
            <a:extLst>
              <a:ext uri="{FF2B5EF4-FFF2-40B4-BE49-F238E27FC236}">
                <a16:creationId xmlns:a16="http://schemas.microsoft.com/office/drawing/2014/main" id="{5C735466-12AF-514E-B7B8-30C8F7EBED02}"/>
              </a:ext>
            </a:extLst>
          </p:cNvPr>
          <p:cNvSpPr>
            <a:spLocks/>
          </p:cNvSpPr>
          <p:nvPr/>
        </p:nvSpPr>
        <p:spPr bwMode="auto">
          <a:xfrm>
            <a:off x="0" y="5944005"/>
            <a:ext cx="12192000" cy="933450"/>
          </a:xfrm>
          <a:custGeom>
            <a:avLst/>
            <a:gdLst>
              <a:gd name="T0" fmla="*/ 0 w 9144000"/>
              <a:gd name="T1" fmla="*/ 1629155 h 1629409"/>
              <a:gd name="T2" fmla="*/ 9144000 w 9144000"/>
              <a:gd name="T3" fmla="*/ 1629155 h 1629409"/>
              <a:gd name="T4" fmla="*/ 9144000 w 9144000"/>
              <a:gd name="T5" fmla="*/ 0 h 1629409"/>
              <a:gd name="T6" fmla="*/ 0 w 9144000"/>
              <a:gd name="T7" fmla="*/ 0 h 1629409"/>
              <a:gd name="T8" fmla="*/ 0 w 9144000"/>
              <a:gd name="T9" fmla="*/ 1629155 h 1629409"/>
            </a:gdLst>
            <a:ahLst/>
            <a:cxnLst>
              <a:cxn ang="0">
                <a:pos x="T0" y="T1"/>
              </a:cxn>
              <a:cxn ang="0">
                <a:pos x="T2" y="T3"/>
              </a:cxn>
              <a:cxn ang="0">
                <a:pos x="T4" y="T5"/>
              </a:cxn>
              <a:cxn ang="0">
                <a:pos x="T6" y="T7"/>
              </a:cxn>
              <a:cxn ang="0">
                <a:pos x="T8" y="T9"/>
              </a:cxn>
            </a:cxnLst>
            <a:rect l="0" t="0" r="r" b="b"/>
            <a:pathLst>
              <a:path w="9144000" h="1629409">
                <a:moveTo>
                  <a:pt x="0" y="1629155"/>
                </a:moveTo>
                <a:lnTo>
                  <a:pt x="9144000" y="1629155"/>
                </a:lnTo>
                <a:lnTo>
                  <a:pt x="9144000" y="0"/>
                </a:lnTo>
                <a:lnTo>
                  <a:pt x="0" y="0"/>
                </a:lnTo>
                <a:lnTo>
                  <a:pt x="0" y="1629155"/>
                </a:lnTo>
                <a:close/>
              </a:path>
            </a:pathLst>
          </a:custGeom>
          <a:solidFill>
            <a:srgbClr val="F5F5F5"/>
          </a:solidFill>
          <a:ln>
            <a:noFill/>
          </a:ln>
        </p:spPr>
        <p:txBody>
          <a:bodyPr lIns="0" tIns="0" rIns="0" bIns="0"/>
          <a:lstStyle/>
          <a:p>
            <a:endParaRPr lang="en-US"/>
          </a:p>
        </p:txBody>
      </p:sp>
      <p:sp>
        <p:nvSpPr>
          <p:cNvPr id="18436" name="Rectangle 1">
            <a:extLst>
              <a:ext uri="{FF2B5EF4-FFF2-40B4-BE49-F238E27FC236}">
                <a16:creationId xmlns:a16="http://schemas.microsoft.com/office/drawing/2014/main" id="{87A1AC9D-1C88-0F47-B528-502A1365970A}"/>
              </a:ext>
            </a:extLst>
          </p:cNvPr>
          <p:cNvSpPr>
            <a:spLocks noChangeArrowheads="1"/>
          </p:cNvSpPr>
          <p:nvPr/>
        </p:nvSpPr>
        <p:spPr bwMode="auto">
          <a:xfrm>
            <a:off x="4800600" y="1677397"/>
            <a:ext cx="216726" cy="1369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t/>
            </a:r>
            <a:br>
              <a:rPr lang="en-US" altLang="en-US"/>
            </a:br>
            <a:endParaRPr lang="en-US" altLang="en-US"/>
          </a:p>
          <a:p>
            <a:r>
              <a:rPr lang="en-US" altLang="en-US" sz="1100">
                <a:solidFill>
                  <a:srgbClr val="000000"/>
                </a:solidFill>
                <a:latin typeface="Calibri" panose="020F0502020204030204" pitchFamily="34" charset="0"/>
                <a:cs typeface="Calibri" panose="020F0502020204030204" pitchFamily="34" charset="0"/>
              </a:rPr>
              <a:t> </a:t>
            </a:r>
            <a:endParaRPr lang="en-US" altLang="en-US" sz="600"/>
          </a:p>
          <a:p>
            <a:r>
              <a:rPr lang="en-US" altLang="en-US"/>
              <a:t/>
            </a:r>
            <a:br>
              <a:rPr lang="en-US" altLang="en-US"/>
            </a:br>
            <a:endParaRPr lang="en-US" altLang="en-US"/>
          </a:p>
        </p:txBody>
      </p:sp>
      <p:sp>
        <p:nvSpPr>
          <p:cNvPr id="26" name="Rectangle 25">
            <a:extLst>
              <a:ext uri="{FF2B5EF4-FFF2-40B4-BE49-F238E27FC236}">
                <a16:creationId xmlns:a16="http://schemas.microsoft.com/office/drawing/2014/main" id="{E14A6173-BD40-5D42-95FE-031C20216AF9}"/>
              </a:ext>
            </a:extLst>
          </p:cNvPr>
          <p:cNvSpPr/>
          <p:nvPr/>
        </p:nvSpPr>
        <p:spPr>
          <a:xfrm>
            <a:off x="598486" y="651572"/>
            <a:ext cx="9576009" cy="400050"/>
          </a:xfrm>
          <a:prstGeom prst="rect">
            <a:avLst/>
          </a:prstGeom>
          <a:solidFill>
            <a:srgbClr val="4EBAB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7" name="Titre 1">
            <a:extLst>
              <a:ext uri="{FF2B5EF4-FFF2-40B4-BE49-F238E27FC236}">
                <a16:creationId xmlns:a16="http://schemas.microsoft.com/office/drawing/2014/main" id="{84DB6BF7-8BC6-F644-A98F-623E32AC9587}"/>
              </a:ext>
            </a:extLst>
          </p:cNvPr>
          <p:cNvSpPr txBox="1">
            <a:spLocks/>
          </p:cNvSpPr>
          <p:nvPr/>
        </p:nvSpPr>
        <p:spPr>
          <a:xfrm>
            <a:off x="701674" y="680147"/>
            <a:ext cx="10438394" cy="369332"/>
          </a:xfrm>
          <a:prstGeom prst="rect">
            <a:avLst/>
          </a:prstGeom>
        </p:spPr>
        <p:txBody>
          <a:bodyPr wrap="square" lIns="0" tIns="0" rIns="0" bIns="0">
            <a:spAutoFit/>
          </a:bodyPr>
          <a:lstStyle>
            <a:lvl1pPr>
              <a:defRPr sz="2800" b="1" i="0">
                <a:solidFill>
                  <a:schemeClr val="bg1"/>
                </a:solidFill>
                <a:latin typeface="Arial"/>
                <a:ea typeface="+mj-ea"/>
                <a:cs typeface="Arial"/>
              </a:defRPr>
            </a:lvl1pPr>
          </a:lstStyle>
          <a:p>
            <a:pPr lvl="0"/>
            <a:r>
              <a:rPr lang="fr-FR" sz="2400" dirty="0">
                <a:solidFill>
                  <a:srgbClr val="4EBAB7"/>
                </a:solidFill>
              </a:rPr>
              <a:t>POINTS À CONSIDÉRER LORS DE L’INSCRIPTION EN PRIMAIRE </a:t>
            </a:r>
            <a:endParaRPr lang="fr-FR" sz="2400" dirty="0">
              <a:solidFill>
                <a:srgbClr val="4EBAB7"/>
              </a:solidFill>
              <a:sym typeface="Arial"/>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487" y="6013868"/>
            <a:ext cx="1642908" cy="777116"/>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74495" y="6051369"/>
            <a:ext cx="1363992" cy="653253"/>
          </a:xfrm>
          <a:prstGeom prst="rect">
            <a:avLst/>
          </a:prstGeom>
        </p:spPr>
      </p:pic>
      <p:sp>
        <p:nvSpPr>
          <p:cNvPr id="3" name="Content Placeholder 2">
            <a:extLst>
              <a:ext uri="{FF2B5EF4-FFF2-40B4-BE49-F238E27FC236}">
                <a16:creationId xmlns:a16="http://schemas.microsoft.com/office/drawing/2014/main" id="{FD0280CC-1D71-CC62-B252-CEED4DC5E5FC}"/>
              </a:ext>
            </a:extLst>
          </p:cNvPr>
          <p:cNvSpPr txBox="1">
            <a:spLocks/>
          </p:cNvSpPr>
          <p:nvPr/>
        </p:nvSpPr>
        <p:spPr>
          <a:xfrm>
            <a:off x="653513" y="1390210"/>
            <a:ext cx="6840107" cy="43782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rgbClr val="4EBAB7"/>
              </a:buClr>
            </a:pPr>
            <a:r>
              <a:rPr lang="fr-FR" sz="1450" dirty="0"/>
              <a:t>Lors du dépôt du dossier, la première rubrique « </a:t>
            </a:r>
            <a:r>
              <a:rPr lang="fr-FR" sz="1450" i="1" dirty="0"/>
              <a:t>Scolarité demandée</a:t>
            </a:r>
            <a:r>
              <a:rPr lang="fr-FR" sz="1450" dirty="0"/>
              <a:t> » vous permet de </a:t>
            </a:r>
            <a:r>
              <a:rPr lang="fr-FR" sz="1450" b="1" dirty="0"/>
              <a:t>renseigner le nom de l’annexe que vous souhaitez intégrer</a:t>
            </a:r>
            <a:r>
              <a:rPr lang="fr-FR" sz="1450" dirty="0"/>
              <a:t>. Si vous voulez aussi candidater pour d’autres écoles primaires / d’autres filières (lorsqu’elles existent), vous pourrez ajouter jusqu’à deux autres vœux dans l’étape 3 « </a:t>
            </a:r>
            <a:r>
              <a:rPr lang="fr-FR" sz="1450" i="1" dirty="0"/>
              <a:t>Ajouter un vœu </a:t>
            </a:r>
            <a:r>
              <a:rPr lang="fr-FR" sz="1450" dirty="0"/>
              <a:t>». </a:t>
            </a:r>
            <a:r>
              <a:rPr lang="fr-FR" sz="1450" b="1" dirty="0">
                <a:solidFill>
                  <a:srgbClr val="4EBAB7"/>
                </a:solidFill>
              </a:rPr>
              <a:t>Vous ne devez surtout pas faire un dossier différent pour chaque école</a:t>
            </a:r>
            <a:r>
              <a:rPr lang="fr-FR" sz="1450" dirty="0">
                <a:solidFill>
                  <a:srgbClr val="4EBAB7"/>
                </a:solidFill>
              </a:rPr>
              <a:t>. </a:t>
            </a:r>
          </a:p>
          <a:p>
            <a:pPr algn="just">
              <a:buClr>
                <a:srgbClr val="4EBAB7"/>
              </a:buClr>
            </a:pPr>
            <a:r>
              <a:rPr lang="fr-FR" sz="1450" b="1" dirty="0"/>
              <a:t>Nous suivons le calendrier des inscriptions français</a:t>
            </a:r>
            <a:r>
              <a:rPr lang="fr-FR" sz="1450" dirty="0"/>
              <a:t> (qui est différent du calendrier britannique). Voici les niveaux à considérer pour une inscription en septembre </a:t>
            </a:r>
            <a:r>
              <a:rPr lang="fr-FR" sz="1450" dirty="0" smtClean="0"/>
              <a:t>2026/27. </a:t>
            </a:r>
            <a:r>
              <a:rPr lang="fr-FR" sz="1450" dirty="0"/>
              <a:t>Attention à bien regarder le niveau correspondant si vous ne venez pas du système français, l’inscription pourrait être annulée si le niveau choisi est incorrect.</a:t>
            </a:r>
          </a:p>
          <a:p>
            <a:pPr algn="just">
              <a:buClr>
                <a:srgbClr val="4EBAB7"/>
              </a:buClr>
            </a:pPr>
            <a:r>
              <a:rPr lang="fr-FR" sz="1450" b="1" dirty="0"/>
              <a:t>Les enfants provenant d’un système scolaire non français </a:t>
            </a:r>
            <a:r>
              <a:rPr lang="fr-FR" sz="1450" dirty="0"/>
              <a:t>(sauf pour les niveaux PS, MS et GS) devront passer un </a:t>
            </a:r>
            <a:r>
              <a:rPr lang="fr-FR" sz="1450" b="1" dirty="0"/>
              <a:t>test de français </a:t>
            </a:r>
            <a:r>
              <a:rPr lang="fr-FR" sz="1450" dirty="0"/>
              <a:t>avec les directeurs du primaire si une place venait à leur être offerte. Ce test prend en général la forme de questions orales.</a:t>
            </a:r>
          </a:p>
          <a:p>
            <a:pPr algn="just">
              <a:buClr>
                <a:srgbClr val="4EBAB7"/>
              </a:buClr>
            </a:pPr>
            <a:r>
              <a:rPr lang="fr-FR" sz="1450" dirty="0"/>
              <a:t>Pour les élèves n’ayant </a:t>
            </a:r>
            <a:r>
              <a:rPr lang="fr-FR" sz="1450" b="1" dirty="0"/>
              <a:t>jamais été scolarisés </a:t>
            </a:r>
            <a:r>
              <a:rPr lang="fr-FR" sz="1450" dirty="0"/>
              <a:t>(entrée en PS, MS et éventuellement GS), l’email et l’adresse de l’établissement précédent sont demandés dans la deuxième rubrique. Vous pouvez remplir ce </a:t>
            </a:r>
            <a:r>
              <a:rPr lang="fr-FR" sz="1450" dirty="0" smtClean="0"/>
              <a:t>champ </a:t>
            </a:r>
            <a:r>
              <a:rPr lang="fr-FR" sz="1450" dirty="0"/>
              <a:t>avec la mention N/A (</a:t>
            </a:r>
            <a:r>
              <a:rPr lang="fr-FR" sz="1450" i="1" dirty="0"/>
              <a:t>non applicable</a:t>
            </a:r>
            <a:r>
              <a:rPr lang="fr-FR" sz="1450" dirty="0"/>
              <a:t>)</a:t>
            </a:r>
          </a:p>
          <a:p>
            <a:pPr algn="just">
              <a:buClr>
                <a:srgbClr val="4EBAB7"/>
              </a:buClr>
            </a:pPr>
            <a:r>
              <a:rPr lang="fr-FR" sz="1450" dirty="0"/>
              <a:t>Les enfants qui candidatent pour la </a:t>
            </a:r>
            <a:r>
              <a:rPr lang="fr-FR" sz="1450" b="1" dirty="0"/>
              <a:t>filière bilingue à Parité Horaire </a:t>
            </a:r>
            <a:r>
              <a:rPr lang="fr-FR" sz="1450" dirty="0"/>
              <a:t>doivent avoir le niveau d’anglais correspondant. S’ils proviennent d’un système non-britannique, ils devront passer un </a:t>
            </a:r>
            <a:r>
              <a:rPr lang="fr-FR" sz="1450" b="1" dirty="0"/>
              <a:t>test d’anglais </a:t>
            </a:r>
            <a:r>
              <a:rPr lang="fr-FR" sz="1450" dirty="0"/>
              <a:t>avant d’être acceptés. </a:t>
            </a:r>
          </a:p>
        </p:txBody>
      </p:sp>
      <p:graphicFrame>
        <p:nvGraphicFramePr>
          <p:cNvPr id="2" name="Table 1">
            <a:extLst>
              <a:ext uri="{FF2B5EF4-FFF2-40B4-BE49-F238E27FC236}">
                <a16:creationId xmlns:a16="http://schemas.microsoft.com/office/drawing/2014/main" id="{81FBD0FE-D6B4-36E2-FC6F-EF0E2AC35706}"/>
              </a:ext>
            </a:extLst>
          </p:cNvPr>
          <p:cNvGraphicFramePr>
            <a:graphicFrameLocks noGrp="1"/>
          </p:cNvGraphicFramePr>
          <p:nvPr>
            <p:extLst>
              <p:ext uri="{D42A27DB-BD31-4B8C-83A1-F6EECF244321}">
                <p14:modId xmlns:p14="http://schemas.microsoft.com/office/powerpoint/2010/main" val="1489013791"/>
              </p:ext>
            </p:extLst>
          </p:nvPr>
        </p:nvGraphicFramePr>
        <p:xfrm>
          <a:off x="7939668" y="1390211"/>
          <a:ext cx="3598819" cy="4218849"/>
        </p:xfrm>
        <a:graphic>
          <a:graphicData uri="http://schemas.openxmlformats.org/drawingml/2006/table">
            <a:tbl>
              <a:tblPr>
                <a:tableStyleId>{5C22544A-7EE6-4342-B048-85BDC9FD1C3A}</a:tableStyleId>
              </a:tblPr>
              <a:tblGrid>
                <a:gridCol w="1277539">
                  <a:extLst>
                    <a:ext uri="{9D8B030D-6E8A-4147-A177-3AD203B41FA5}">
                      <a16:colId xmlns:a16="http://schemas.microsoft.com/office/drawing/2014/main" val="1260783971"/>
                    </a:ext>
                  </a:extLst>
                </a:gridCol>
                <a:gridCol w="2321280">
                  <a:extLst>
                    <a:ext uri="{9D8B030D-6E8A-4147-A177-3AD203B41FA5}">
                      <a16:colId xmlns:a16="http://schemas.microsoft.com/office/drawing/2014/main" val="3470196781"/>
                    </a:ext>
                  </a:extLst>
                </a:gridCol>
              </a:tblGrid>
              <a:tr h="778401">
                <a:tc>
                  <a:txBody>
                    <a:bodyPr/>
                    <a:lstStyle/>
                    <a:p>
                      <a:pPr algn="ctr" fontAlgn="b"/>
                      <a:r>
                        <a:rPr lang="fr-FR" sz="1400" b="1" u="none" strike="noStrike" dirty="0">
                          <a:solidFill>
                            <a:schemeClr val="bg1"/>
                          </a:solidFill>
                          <a:effectLst/>
                        </a:rPr>
                        <a:t>Année de naissance </a:t>
                      </a:r>
                      <a:br>
                        <a:rPr lang="fr-FR" sz="1400" b="1" u="none" strike="noStrike" dirty="0">
                          <a:solidFill>
                            <a:schemeClr val="bg1"/>
                          </a:solidFill>
                          <a:effectLst/>
                        </a:rPr>
                      </a:br>
                      <a:r>
                        <a:rPr lang="fr-FR" sz="1400" b="1" u="none" strike="noStrike" dirty="0">
                          <a:solidFill>
                            <a:schemeClr val="bg1"/>
                          </a:solidFill>
                          <a:effectLst/>
                        </a:rPr>
                        <a:t>de l'enfant</a:t>
                      </a:r>
                      <a:endParaRPr lang="fr-FR" sz="14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4EBAB7"/>
                    </a:solidFill>
                  </a:tcPr>
                </a:tc>
                <a:tc>
                  <a:txBody>
                    <a:bodyPr/>
                    <a:lstStyle/>
                    <a:p>
                      <a:pPr algn="ctr" fontAlgn="b"/>
                      <a:r>
                        <a:rPr lang="fr-FR" sz="1400" b="1" u="none" strike="noStrike" dirty="0">
                          <a:solidFill>
                            <a:schemeClr val="bg1"/>
                          </a:solidFill>
                          <a:effectLst/>
                        </a:rPr>
                        <a:t>Niveau à inscrire </a:t>
                      </a:r>
                    </a:p>
                    <a:p>
                      <a:pPr algn="ctr" fontAlgn="b"/>
                      <a:r>
                        <a:rPr lang="fr-FR" sz="1400" b="1" u="none" strike="noStrike" dirty="0">
                          <a:solidFill>
                            <a:schemeClr val="bg1"/>
                          </a:solidFill>
                          <a:effectLst/>
                        </a:rPr>
                        <a:t>pour une rentrée en </a:t>
                      </a:r>
                    </a:p>
                    <a:p>
                      <a:pPr algn="ctr" fontAlgn="b"/>
                      <a:r>
                        <a:rPr lang="fr-FR" sz="1400" b="1" u="none" strike="noStrike" dirty="0">
                          <a:solidFill>
                            <a:schemeClr val="bg1"/>
                          </a:solidFill>
                          <a:effectLst/>
                        </a:rPr>
                        <a:t>septembre </a:t>
                      </a:r>
                      <a:r>
                        <a:rPr lang="fr-FR" sz="1400" b="1" u="none" strike="noStrike" dirty="0" smtClean="0">
                          <a:solidFill>
                            <a:schemeClr val="bg1"/>
                          </a:solidFill>
                          <a:effectLst/>
                        </a:rPr>
                        <a:t>2026/2027</a:t>
                      </a:r>
                      <a:endParaRPr lang="fr-FR" sz="14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4EBAB7"/>
                    </a:solidFill>
                  </a:tcPr>
                </a:tc>
                <a:extLst>
                  <a:ext uri="{0D108BD9-81ED-4DB2-BD59-A6C34878D82A}">
                    <a16:rowId xmlns:a16="http://schemas.microsoft.com/office/drawing/2014/main" val="1077443471"/>
                  </a:ext>
                </a:extLst>
              </a:tr>
              <a:tr h="430056">
                <a:tc>
                  <a:txBody>
                    <a:bodyPr/>
                    <a:lstStyle/>
                    <a:p>
                      <a:pPr algn="ctr" fontAlgn="b"/>
                      <a:r>
                        <a:rPr lang="en-GB" sz="1400" b="1" u="none" strike="noStrike" dirty="0" smtClean="0">
                          <a:effectLst/>
                        </a:rPr>
                        <a:t>2023</a:t>
                      </a:r>
                      <a:endParaRPr lang="en-GB"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fontAlgn="b"/>
                      <a:r>
                        <a:rPr lang="en-GB" sz="1400" u="none" strike="noStrike">
                          <a:effectLst/>
                        </a:rPr>
                        <a:t>PS</a:t>
                      </a:r>
                      <a:endParaRPr lang="en-GB"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242580634"/>
                  </a:ext>
                </a:extLst>
              </a:tr>
              <a:tr h="430056">
                <a:tc>
                  <a:txBody>
                    <a:bodyPr/>
                    <a:lstStyle/>
                    <a:p>
                      <a:pPr algn="ctr" fontAlgn="b"/>
                      <a:r>
                        <a:rPr lang="en-GB" sz="1400" b="1" u="none" strike="noStrike" dirty="0" smtClean="0">
                          <a:effectLst/>
                        </a:rPr>
                        <a:t>2022</a:t>
                      </a:r>
                      <a:endParaRPr lang="en-GB" sz="1400" b="1" u="none" strike="noStrike" dirty="0">
                        <a:effectLst/>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5F5F5"/>
                    </a:solidFill>
                  </a:tcPr>
                </a:tc>
                <a:tc>
                  <a:txBody>
                    <a:bodyPr/>
                    <a:lstStyle/>
                    <a:p>
                      <a:pPr algn="ctr" fontAlgn="b"/>
                      <a:r>
                        <a:rPr lang="en-GB" sz="1400" u="none" strike="noStrike" dirty="0">
                          <a:effectLst/>
                        </a:rPr>
                        <a:t>MS</a:t>
                      </a:r>
                      <a:endParaRPr lang="en-GB"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5F5F5"/>
                    </a:solidFill>
                  </a:tcPr>
                </a:tc>
                <a:extLst>
                  <a:ext uri="{0D108BD9-81ED-4DB2-BD59-A6C34878D82A}">
                    <a16:rowId xmlns:a16="http://schemas.microsoft.com/office/drawing/2014/main" val="655395960"/>
                  </a:ext>
                </a:extLst>
              </a:tr>
              <a:tr h="430056">
                <a:tc>
                  <a:txBody>
                    <a:bodyPr/>
                    <a:lstStyle/>
                    <a:p>
                      <a:pPr algn="ctr" fontAlgn="b"/>
                      <a:r>
                        <a:rPr lang="en-GB" sz="1400" b="1" u="none" strike="noStrike" dirty="0" smtClean="0">
                          <a:effectLst/>
                        </a:rPr>
                        <a:t>2021</a:t>
                      </a:r>
                      <a:endParaRPr lang="en-GB"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fontAlgn="b"/>
                      <a:r>
                        <a:rPr lang="en-GB" sz="1400" u="none" strike="noStrike" dirty="0">
                          <a:effectLst/>
                        </a:rPr>
                        <a:t>GS</a:t>
                      </a:r>
                      <a:endParaRPr lang="en-GB"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432472623"/>
                  </a:ext>
                </a:extLst>
              </a:tr>
              <a:tr h="430056">
                <a:tc>
                  <a:txBody>
                    <a:bodyPr/>
                    <a:lstStyle/>
                    <a:p>
                      <a:pPr algn="ctr" fontAlgn="b"/>
                      <a:r>
                        <a:rPr lang="en-GB" sz="1400" b="1" u="none" strike="noStrike" dirty="0" smtClean="0">
                          <a:effectLst/>
                        </a:rPr>
                        <a:t>2020</a:t>
                      </a:r>
                      <a:endParaRPr lang="en-GB"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5F5F5"/>
                    </a:solidFill>
                  </a:tcPr>
                </a:tc>
                <a:tc>
                  <a:txBody>
                    <a:bodyPr/>
                    <a:lstStyle/>
                    <a:p>
                      <a:pPr algn="ctr" fontAlgn="b"/>
                      <a:r>
                        <a:rPr lang="en-GB" sz="1400" u="none" strike="noStrike" dirty="0">
                          <a:effectLst/>
                        </a:rPr>
                        <a:t>CP</a:t>
                      </a:r>
                      <a:endParaRPr lang="en-GB"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5F5F5"/>
                    </a:solidFill>
                  </a:tcPr>
                </a:tc>
                <a:extLst>
                  <a:ext uri="{0D108BD9-81ED-4DB2-BD59-A6C34878D82A}">
                    <a16:rowId xmlns:a16="http://schemas.microsoft.com/office/drawing/2014/main" val="4030433449"/>
                  </a:ext>
                </a:extLst>
              </a:tr>
              <a:tr h="430056">
                <a:tc>
                  <a:txBody>
                    <a:bodyPr/>
                    <a:lstStyle/>
                    <a:p>
                      <a:pPr algn="ctr" fontAlgn="b"/>
                      <a:r>
                        <a:rPr lang="en-GB" sz="1400" b="1" u="none" strike="noStrike" dirty="0" smtClean="0">
                          <a:effectLst/>
                        </a:rPr>
                        <a:t>2019</a:t>
                      </a:r>
                      <a:endParaRPr lang="en-GB"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fontAlgn="b"/>
                      <a:r>
                        <a:rPr lang="en-GB" sz="1400" u="none" strike="noStrike" dirty="0">
                          <a:effectLst/>
                        </a:rPr>
                        <a:t>CE1</a:t>
                      </a:r>
                      <a:endParaRPr lang="en-GB"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339831004"/>
                  </a:ext>
                </a:extLst>
              </a:tr>
              <a:tr h="430056">
                <a:tc>
                  <a:txBody>
                    <a:bodyPr/>
                    <a:lstStyle/>
                    <a:p>
                      <a:pPr algn="ctr" fontAlgn="b"/>
                      <a:r>
                        <a:rPr lang="en-GB" sz="1400" b="1" u="none" strike="noStrike" dirty="0" smtClean="0">
                          <a:effectLst/>
                        </a:rPr>
                        <a:t>2018</a:t>
                      </a:r>
                      <a:endParaRPr lang="en-GB"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5F5F5"/>
                    </a:solidFill>
                  </a:tcPr>
                </a:tc>
                <a:tc>
                  <a:txBody>
                    <a:bodyPr/>
                    <a:lstStyle/>
                    <a:p>
                      <a:pPr algn="ctr" fontAlgn="b"/>
                      <a:r>
                        <a:rPr lang="en-GB" sz="1400" u="none" strike="noStrike" dirty="0">
                          <a:effectLst/>
                        </a:rPr>
                        <a:t>CE2</a:t>
                      </a:r>
                      <a:endParaRPr lang="en-GB"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5F5F5"/>
                    </a:solidFill>
                  </a:tcPr>
                </a:tc>
                <a:extLst>
                  <a:ext uri="{0D108BD9-81ED-4DB2-BD59-A6C34878D82A}">
                    <a16:rowId xmlns:a16="http://schemas.microsoft.com/office/drawing/2014/main" val="1690376233"/>
                  </a:ext>
                </a:extLst>
              </a:tr>
              <a:tr h="430056">
                <a:tc>
                  <a:txBody>
                    <a:bodyPr/>
                    <a:lstStyle/>
                    <a:p>
                      <a:pPr algn="ctr" fontAlgn="b"/>
                      <a:r>
                        <a:rPr lang="en-GB" sz="1400" b="1" u="none" strike="noStrike" dirty="0" smtClean="0">
                          <a:effectLst/>
                        </a:rPr>
                        <a:t>2017</a:t>
                      </a:r>
                      <a:endParaRPr lang="en-GB"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fontAlgn="b"/>
                      <a:r>
                        <a:rPr lang="en-GB" sz="1400" u="none" strike="noStrike">
                          <a:effectLst/>
                        </a:rPr>
                        <a:t>CM1</a:t>
                      </a:r>
                      <a:endParaRPr lang="en-GB"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440334119"/>
                  </a:ext>
                </a:extLst>
              </a:tr>
              <a:tr h="430056">
                <a:tc>
                  <a:txBody>
                    <a:bodyPr/>
                    <a:lstStyle/>
                    <a:p>
                      <a:pPr algn="ctr" fontAlgn="b"/>
                      <a:r>
                        <a:rPr lang="en-GB" sz="1400" b="1" u="none" strike="noStrike" dirty="0" smtClean="0">
                          <a:effectLst/>
                        </a:rPr>
                        <a:t>2016</a:t>
                      </a:r>
                      <a:endParaRPr lang="en-GB"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5F5F5"/>
                    </a:solidFill>
                  </a:tcPr>
                </a:tc>
                <a:tc>
                  <a:txBody>
                    <a:bodyPr/>
                    <a:lstStyle/>
                    <a:p>
                      <a:pPr algn="ctr" fontAlgn="b"/>
                      <a:r>
                        <a:rPr lang="en-GB" sz="1400" u="none" strike="noStrike" dirty="0">
                          <a:effectLst/>
                        </a:rPr>
                        <a:t>CM2</a:t>
                      </a:r>
                      <a:endParaRPr lang="en-GB"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5F5F5"/>
                    </a:solidFill>
                  </a:tcPr>
                </a:tc>
                <a:extLst>
                  <a:ext uri="{0D108BD9-81ED-4DB2-BD59-A6C34878D82A}">
                    <a16:rowId xmlns:a16="http://schemas.microsoft.com/office/drawing/2014/main" val="1558123397"/>
                  </a:ext>
                </a:extLst>
              </a:tr>
            </a:tbl>
          </a:graphicData>
        </a:graphic>
      </p:graphicFrame>
    </p:spTree>
    <p:extLst>
      <p:ext uri="{BB962C8B-B14F-4D97-AF65-F5344CB8AC3E}">
        <p14:creationId xmlns:p14="http://schemas.microsoft.com/office/powerpoint/2010/main" val="1652026032"/>
      </p:ext>
    </p:extLst>
  </p:cSld>
  <p:clrMapOvr>
    <a:masterClrMapping/>
  </p:clrMapOvr>
  <mc:AlternateContent xmlns:mc="http://schemas.openxmlformats.org/markup-compatibility/2006" xmlns:p14="http://schemas.microsoft.com/office/powerpoint/2010/main">
    <mc:Choice Requires="p14">
      <p:transition spd="slow" p14:dur="1250" advClick="0" advTm="31000">
        <p14:flip dir="r"/>
      </p:transition>
    </mc:Choice>
    <mc:Fallback xmlns="">
      <p:transition spd="slow" advClick="0" advTm="31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object 4">
            <a:extLst>
              <a:ext uri="{FF2B5EF4-FFF2-40B4-BE49-F238E27FC236}">
                <a16:creationId xmlns:a16="http://schemas.microsoft.com/office/drawing/2014/main" id="{5C735466-12AF-514E-B7B8-30C8F7EBED02}"/>
              </a:ext>
            </a:extLst>
          </p:cNvPr>
          <p:cNvSpPr>
            <a:spLocks/>
          </p:cNvSpPr>
          <p:nvPr/>
        </p:nvSpPr>
        <p:spPr bwMode="auto">
          <a:xfrm>
            <a:off x="0" y="5924550"/>
            <a:ext cx="12192000" cy="933450"/>
          </a:xfrm>
          <a:custGeom>
            <a:avLst/>
            <a:gdLst>
              <a:gd name="T0" fmla="*/ 0 w 9144000"/>
              <a:gd name="T1" fmla="*/ 1629155 h 1629409"/>
              <a:gd name="T2" fmla="*/ 9144000 w 9144000"/>
              <a:gd name="T3" fmla="*/ 1629155 h 1629409"/>
              <a:gd name="T4" fmla="*/ 9144000 w 9144000"/>
              <a:gd name="T5" fmla="*/ 0 h 1629409"/>
              <a:gd name="T6" fmla="*/ 0 w 9144000"/>
              <a:gd name="T7" fmla="*/ 0 h 1629409"/>
              <a:gd name="T8" fmla="*/ 0 w 9144000"/>
              <a:gd name="T9" fmla="*/ 1629155 h 1629409"/>
            </a:gdLst>
            <a:ahLst/>
            <a:cxnLst>
              <a:cxn ang="0">
                <a:pos x="T0" y="T1"/>
              </a:cxn>
              <a:cxn ang="0">
                <a:pos x="T2" y="T3"/>
              </a:cxn>
              <a:cxn ang="0">
                <a:pos x="T4" y="T5"/>
              </a:cxn>
              <a:cxn ang="0">
                <a:pos x="T6" y="T7"/>
              </a:cxn>
              <a:cxn ang="0">
                <a:pos x="T8" y="T9"/>
              </a:cxn>
            </a:cxnLst>
            <a:rect l="0" t="0" r="r" b="b"/>
            <a:pathLst>
              <a:path w="9144000" h="1629409">
                <a:moveTo>
                  <a:pt x="0" y="1629155"/>
                </a:moveTo>
                <a:lnTo>
                  <a:pt x="9144000" y="1629155"/>
                </a:lnTo>
                <a:lnTo>
                  <a:pt x="9144000" y="0"/>
                </a:lnTo>
                <a:lnTo>
                  <a:pt x="0" y="0"/>
                </a:lnTo>
                <a:lnTo>
                  <a:pt x="0" y="1629155"/>
                </a:lnTo>
                <a:close/>
              </a:path>
            </a:pathLst>
          </a:custGeom>
          <a:solidFill>
            <a:srgbClr val="F5F5F5"/>
          </a:solidFill>
          <a:ln>
            <a:noFill/>
          </a:ln>
        </p:spPr>
        <p:txBody>
          <a:bodyPr lIns="0" tIns="0" rIns="0" bIns="0"/>
          <a:lstStyle/>
          <a:p>
            <a:endParaRPr lang="en-US"/>
          </a:p>
        </p:txBody>
      </p:sp>
      <p:sp>
        <p:nvSpPr>
          <p:cNvPr id="18436" name="Rectangle 1">
            <a:extLst>
              <a:ext uri="{FF2B5EF4-FFF2-40B4-BE49-F238E27FC236}">
                <a16:creationId xmlns:a16="http://schemas.microsoft.com/office/drawing/2014/main" id="{87A1AC9D-1C88-0F47-B528-502A1365970A}"/>
              </a:ext>
            </a:extLst>
          </p:cNvPr>
          <p:cNvSpPr>
            <a:spLocks noChangeArrowheads="1"/>
          </p:cNvSpPr>
          <p:nvPr/>
        </p:nvSpPr>
        <p:spPr bwMode="auto">
          <a:xfrm>
            <a:off x="4800600" y="1677397"/>
            <a:ext cx="216726" cy="1369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t/>
            </a:r>
            <a:br>
              <a:rPr lang="en-US" altLang="en-US"/>
            </a:br>
            <a:endParaRPr lang="en-US" altLang="en-US"/>
          </a:p>
          <a:p>
            <a:r>
              <a:rPr lang="en-US" altLang="en-US" sz="1100">
                <a:solidFill>
                  <a:srgbClr val="000000"/>
                </a:solidFill>
                <a:latin typeface="Calibri" panose="020F0502020204030204" pitchFamily="34" charset="0"/>
                <a:cs typeface="Calibri" panose="020F0502020204030204" pitchFamily="34" charset="0"/>
              </a:rPr>
              <a:t> </a:t>
            </a:r>
            <a:endParaRPr lang="en-US" altLang="en-US" sz="600"/>
          </a:p>
          <a:p>
            <a:r>
              <a:rPr lang="en-US" altLang="en-US"/>
              <a:t/>
            </a:r>
            <a:br>
              <a:rPr lang="en-US" altLang="en-US"/>
            </a:br>
            <a:endParaRPr lang="en-US" altLang="en-US"/>
          </a:p>
        </p:txBody>
      </p:sp>
      <p:sp>
        <p:nvSpPr>
          <p:cNvPr id="26" name="Rectangle 25">
            <a:extLst>
              <a:ext uri="{FF2B5EF4-FFF2-40B4-BE49-F238E27FC236}">
                <a16:creationId xmlns:a16="http://schemas.microsoft.com/office/drawing/2014/main" id="{E14A6173-BD40-5D42-95FE-031C20216AF9}"/>
              </a:ext>
            </a:extLst>
          </p:cNvPr>
          <p:cNvSpPr/>
          <p:nvPr/>
        </p:nvSpPr>
        <p:spPr>
          <a:xfrm>
            <a:off x="598486" y="774233"/>
            <a:ext cx="5955604" cy="400050"/>
          </a:xfrm>
          <a:prstGeom prst="rect">
            <a:avLst/>
          </a:prstGeom>
          <a:solidFill>
            <a:srgbClr val="011C4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7" name="Titre 1">
            <a:extLst>
              <a:ext uri="{FF2B5EF4-FFF2-40B4-BE49-F238E27FC236}">
                <a16:creationId xmlns:a16="http://schemas.microsoft.com/office/drawing/2014/main" id="{84DB6BF7-8BC6-F644-A98F-623E32AC9587}"/>
              </a:ext>
            </a:extLst>
          </p:cNvPr>
          <p:cNvSpPr txBox="1">
            <a:spLocks/>
          </p:cNvSpPr>
          <p:nvPr/>
        </p:nvSpPr>
        <p:spPr>
          <a:xfrm>
            <a:off x="701674" y="802808"/>
            <a:ext cx="5955604" cy="369332"/>
          </a:xfrm>
          <a:prstGeom prst="rect">
            <a:avLst/>
          </a:prstGeom>
        </p:spPr>
        <p:txBody>
          <a:bodyPr wrap="square" lIns="0" tIns="0" rIns="0" bIns="0">
            <a:spAutoFit/>
          </a:bodyPr>
          <a:lstStyle>
            <a:lvl1pPr>
              <a:defRPr sz="2800" b="1" i="0">
                <a:solidFill>
                  <a:schemeClr val="bg1"/>
                </a:solidFill>
                <a:latin typeface="Arial"/>
                <a:ea typeface="+mj-ea"/>
                <a:cs typeface="Arial"/>
              </a:defRPr>
            </a:lvl1pPr>
          </a:lstStyle>
          <a:p>
            <a:pPr lvl="0"/>
            <a:r>
              <a:rPr lang="fr-FR" sz="2400" dirty="0">
                <a:solidFill>
                  <a:srgbClr val="011C46"/>
                </a:solidFill>
              </a:rPr>
              <a:t>INSCRIPTIONS AU COLLÈGE ET LYCÉE </a:t>
            </a:r>
            <a:endParaRPr lang="fr-FR" sz="2400" dirty="0">
              <a:solidFill>
                <a:srgbClr val="011C46"/>
              </a:solidFill>
              <a:sym typeface="Arial"/>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487" y="6013868"/>
            <a:ext cx="1642908" cy="777116"/>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74495" y="6051369"/>
            <a:ext cx="1363992" cy="653253"/>
          </a:xfrm>
          <a:prstGeom prst="rect">
            <a:avLst/>
          </a:prstGeom>
        </p:spPr>
      </p:pic>
      <p:sp>
        <p:nvSpPr>
          <p:cNvPr id="3" name="Content Placeholder 2">
            <a:extLst>
              <a:ext uri="{FF2B5EF4-FFF2-40B4-BE49-F238E27FC236}">
                <a16:creationId xmlns:a16="http://schemas.microsoft.com/office/drawing/2014/main" id="{FD0280CC-1D71-CC62-B252-CEED4DC5E5FC}"/>
              </a:ext>
            </a:extLst>
          </p:cNvPr>
          <p:cNvSpPr txBox="1">
            <a:spLocks/>
          </p:cNvSpPr>
          <p:nvPr/>
        </p:nvSpPr>
        <p:spPr>
          <a:xfrm>
            <a:off x="869795" y="1900271"/>
            <a:ext cx="10723718" cy="35214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sz="1600" dirty="0"/>
              <a:t>Nous proposons deux cursus différents : la </a:t>
            </a:r>
            <a:r>
              <a:rPr lang="fr-FR" sz="1600" b="1" dirty="0"/>
              <a:t>Section Plurilingue (SP)</a:t>
            </a:r>
            <a:r>
              <a:rPr lang="fr-FR" sz="1600" dirty="0"/>
              <a:t> et la </a:t>
            </a:r>
            <a:r>
              <a:rPr lang="fr-FR" sz="1600" b="1" dirty="0"/>
              <a:t>Section Internationale (SI)</a:t>
            </a:r>
            <a:r>
              <a:rPr lang="fr-FR" sz="1600" dirty="0"/>
              <a:t>. Vous trouverez plus d’informations </a:t>
            </a:r>
            <a:r>
              <a:rPr lang="fr-FR" sz="1600" dirty="0">
                <a:hlinkClick r:id="rId5"/>
              </a:rPr>
              <a:t>ici</a:t>
            </a:r>
            <a:r>
              <a:rPr lang="fr-FR" sz="1600" dirty="0" smtClean="0"/>
              <a:t>. </a:t>
            </a:r>
            <a:r>
              <a:rPr lang="fr-FR" sz="1600" dirty="0"/>
              <a:t>Veuillez noter que les places sont exclusivement offertes en SP. Nous n’offrons jamais de places directement en SI. Les enfants doivent d’abord être inscrits </a:t>
            </a:r>
            <a:r>
              <a:rPr lang="fr-FR" sz="1600" dirty="0" smtClean="0"/>
              <a:t>au Lycée pour pouvoir candidater </a:t>
            </a:r>
            <a:r>
              <a:rPr lang="fr-FR" sz="1600" dirty="0"/>
              <a:t>pour </a:t>
            </a:r>
            <a:r>
              <a:rPr lang="fr-FR" sz="1600" dirty="0" smtClean="0"/>
              <a:t>une place en </a:t>
            </a:r>
            <a:r>
              <a:rPr lang="fr-FR" sz="1600" dirty="0"/>
              <a:t>SI.</a:t>
            </a:r>
          </a:p>
          <a:p>
            <a:pPr algn="just"/>
            <a:r>
              <a:rPr lang="fr-FR" sz="1600" dirty="0"/>
              <a:t>Pour l’entrée en </a:t>
            </a:r>
            <a:r>
              <a:rPr lang="fr-FR" sz="1600" b="1" dirty="0"/>
              <a:t>6ème</a:t>
            </a:r>
            <a:r>
              <a:rPr lang="fr-FR" sz="1600" dirty="0"/>
              <a:t>, si votre enfant est inscrit (et pas seulement </a:t>
            </a:r>
            <a:r>
              <a:rPr lang="fr-FR" sz="1600" dirty="0" err="1"/>
              <a:t>pré-inscrit</a:t>
            </a:r>
            <a:r>
              <a:rPr lang="fr-FR" sz="1600" dirty="0"/>
              <a:t>) avant le </a:t>
            </a:r>
            <a:r>
              <a:rPr lang="fr-FR" sz="1600" b="1" dirty="0"/>
              <a:t>6 février 2026</a:t>
            </a:r>
            <a:r>
              <a:rPr lang="fr-FR" sz="1600" dirty="0"/>
              <a:t>, </a:t>
            </a:r>
            <a:r>
              <a:rPr lang="fr-FR" sz="1600" dirty="0" smtClean="0"/>
              <a:t>il </a:t>
            </a:r>
            <a:r>
              <a:rPr lang="fr-FR" sz="1600" dirty="0"/>
              <a:t>sera </a:t>
            </a:r>
            <a:r>
              <a:rPr lang="fr-FR" sz="1600" dirty="0" smtClean="0"/>
              <a:t>invité </a:t>
            </a:r>
            <a:r>
              <a:rPr lang="fr-FR" sz="1600" dirty="0"/>
              <a:t>à passer le test d’entrée </a:t>
            </a:r>
            <a:r>
              <a:rPr lang="fr-FR" sz="1600" dirty="0" smtClean="0"/>
              <a:t>pour la SI</a:t>
            </a:r>
            <a:r>
              <a:rPr lang="fr-FR" sz="1600" dirty="0"/>
              <a:t>. Cependant, si l’inscription a lieu après cette date, </a:t>
            </a:r>
            <a:r>
              <a:rPr lang="fr-FR" sz="1600" dirty="0" smtClean="0"/>
              <a:t>il </a:t>
            </a:r>
            <a:r>
              <a:rPr lang="fr-FR" sz="1600" dirty="0"/>
              <a:t>restera en SP pour toute la durée de la 6ème. </a:t>
            </a:r>
            <a:r>
              <a:rPr lang="fr-FR" sz="1600" dirty="0" smtClean="0"/>
              <a:t>Vous pourrez demander la SI pour votre enfant en fin de 6</a:t>
            </a:r>
            <a:r>
              <a:rPr lang="fr-FR" sz="1600" baseline="30000" dirty="0" smtClean="0"/>
              <a:t>ème</a:t>
            </a:r>
            <a:r>
              <a:rPr lang="fr-FR" sz="1600" dirty="0" smtClean="0"/>
              <a:t>. Sous </a:t>
            </a:r>
            <a:r>
              <a:rPr lang="fr-FR" sz="1600" dirty="0"/>
              <a:t>réserve de </a:t>
            </a:r>
            <a:r>
              <a:rPr lang="fr-FR" sz="1600" dirty="0" smtClean="0"/>
              <a:t>sa </a:t>
            </a:r>
            <a:r>
              <a:rPr lang="fr-FR" sz="1600" dirty="0"/>
              <a:t>réussite </a:t>
            </a:r>
            <a:r>
              <a:rPr lang="fr-FR" sz="1600" dirty="0" smtClean="0"/>
              <a:t>à un test d’entrée </a:t>
            </a:r>
            <a:r>
              <a:rPr lang="fr-FR" sz="1600" dirty="0"/>
              <a:t>et de </a:t>
            </a:r>
            <a:r>
              <a:rPr lang="fr-FR" sz="1600" dirty="0" smtClean="0"/>
              <a:t> </a:t>
            </a:r>
            <a:r>
              <a:rPr lang="fr-FR" sz="1600" dirty="0"/>
              <a:t>disponibilité de </a:t>
            </a:r>
            <a:r>
              <a:rPr lang="fr-FR" sz="1600" dirty="0" smtClean="0"/>
              <a:t>places, il </a:t>
            </a:r>
            <a:r>
              <a:rPr lang="fr-FR" sz="1600" dirty="0"/>
              <a:t>pourra intégrer la </a:t>
            </a:r>
            <a:r>
              <a:rPr lang="fr-FR" sz="1600" b="1" dirty="0"/>
              <a:t>5ème </a:t>
            </a:r>
            <a:r>
              <a:rPr lang="fr-FR" sz="1600" b="1" dirty="0" smtClean="0"/>
              <a:t>SI</a:t>
            </a:r>
            <a:r>
              <a:rPr lang="fr-FR" sz="1600" dirty="0" smtClean="0"/>
              <a:t>.</a:t>
            </a:r>
            <a:endParaRPr lang="fr-FR" sz="1600" dirty="0"/>
          </a:p>
          <a:p>
            <a:pPr algn="just"/>
            <a:r>
              <a:rPr lang="fr-FR" sz="1600" dirty="0"/>
              <a:t>À partir de la </a:t>
            </a:r>
            <a:r>
              <a:rPr lang="fr-FR" sz="1600" b="1" dirty="0"/>
              <a:t>5ème</a:t>
            </a:r>
            <a:r>
              <a:rPr lang="fr-FR" sz="1600" dirty="0"/>
              <a:t>, si votre enfant est déjà inscrit dans une </a:t>
            </a:r>
            <a:r>
              <a:rPr lang="fr-FR" sz="1600" b="1" dirty="0"/>
              <a:t>Section Internationale britannique</a:t>
            </a:r>
            <a:r>
              <a:rPr lang="fr-FR" sz="1600" dirty="0"/>
              <a:t> (en France ou dans le réseau AEFE) et que vous souhaitez </a:t>
            </a:r>
            <a:r>
              <a:rPr lang="fr-FR" sz="1600" dirty="0" smtClean="0"/>
              <a:t>qu’il poursuive ce cursus, </a:t>
            </a:r>
            <a:r>
              <a:rPr lang="fr-FR" sz="1600" dirty="0"/>
              <a:t>vous devez nous en informer dès que son inscription est confirmée. Notre capacité à lui proposer une place en SI dépendra des disponibilités. </a:t>
            </a:r>
            <a:endParaRPr lang="fr-FR" sz="1600" dirty="0" smtClean="0"/>
          </a:p>
          <a:p>
            <a:pPr algn="just"/>
            <a:r>
              <a:rPr lang="fr-FR" sz="1600" dirty="0" smtClean="0"/>
              <a:t>Les disponibilités </a:t>
            </a:r>
            <a:r>
              <a:rPr lang="fr-FR" sz="1600" dirty="0"/>
              <a:t>seront examinées par nos équipes pédagogiques </a:t>
            </a:r>
            <a:r>
              <a:rPr lang="fr-FR" sz="1600" dirty="0" smtClean="0"/>
              <a:t>en toute </a:t>
            </a:r>
            <a:r>
              <a:rPr lang="fr-FR" sz="1600" dirty="0"/>
              <a:t>fin de l’année scolaire. </a:t>
            </a:r>
            <a:r>
              <a:rPr lang="fr-FR" sz="1600" dirty="0" smtClean="0"/>
              <a:t>Si votre enfant n’est pas dans une Section Internationale Britannique un </a:t>
            </a:r>
            <a:r>
              <a:rPr lang="fr-FR" sz="1600" b="1" dirty="0"/>
              <a:t>test d’entrée</a:t>
            </a:r>
            <a:r>
              <a:rPr lang="fr-FR" sz="1600" dirty="0"/>
              <a:t> sera </a:t>
            </a:r>
            <a:r>
              <a:rPr lang="fr-FR" sz="1600" dirty="0" smtClean="0"/>
              <a:t>requis (organisé en fin d’année </a:t>
            </a:r>
            <a:r>
              <a:rPr lang="fr-FR" sz="1600" dirty="0"/>
              <a:t>scolaire ou début </a:t>
            </a:r>
            <a:r>
              <a:rPr lang="fr-FR" sz="1600" dirty="0" smtClean="0"/>
              <a:t>septembre).</a:t>
            </a:r>
            <a:endParaRPr lang="fr-FR" sz="1600" dirty="0"/>
          </a:p>
          <a:p>
            <a:pPr algn="just">
              <a:buClr>
                <a:srgbClr val="011C46"/>
              </a:buClr>
            </a:pPr>
            <a:endParaRPr lang="fr-FR" sz="1600" dirty="0" smtClean="0"/>
          </a:p>
          <a:p>
            <a:pPr algn="just">
              <a:buClr>
                <a:srgbClr val="011C46"/>
              </a:buClr>
            </a:pPr>
            <a:endParaRPr lang="fr-FR" sz="1600" dirty="0"/>
          </a:p>
        </p:txBody>
      </p:sp>
    </p:spTree>
    <p:extLst>
      <p:ext uri="{BB962C8B-B14F-4D97-AF65-F5344CB8AC3E}">
        <p14:creationId xmlns:p14="http://schemas.microsoft.com/office/powerpoint/2010/main" val="3958106158"/>
      </p:ext>
    </p:extLst>
  </p:cSld>
  <p:clrMapOvr>
    <a:masterClrMapping/>
  </p:clrMapOvr>
  <mc:AlternateContent xmlns:mc="http://schemas.openxmlformats.org/markup-compatibility/2006" xmlns:p14="http://schemas.microsoft.com/office/powerpoint/2010/main">
    <mc:Choice Requires="p14">
      <p:transition spd="slow" p14:dur="1250" advClick="0" advTm="31000">
        <p14:flip dir="r"/>
      </p:transition>
    </mc:Choice>
    <mc:Fallback xmlns="">
      <p:transition spd="slow" advClick="0" advTm="31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object 4">
            <a:extLst>
              <a:ext uri="{FF2B5EF4-FFF2-40B4-BE49-F238E27FC236}">
                <a16:creationId xmlns:a16="http://schemas.microsoft.com/office/drawing/2014/main" id="{5C735466-12AF-514E-B7B8-30C8F7EBED02}"/>
              </a:ext>
            </a:extLst>
          </p:cNvPr>
          <p:cNvSpPr>
            <a:spLocks/>
          </p:cNvSpPr>
          <p:nvPr/>
        </p:nvSpPr>
        <p:spPr bwMode="auto">
          <a:xfrm>
            <a:off x="0" y="5924550"/>
            <a:ext cx="12192000" cy="933450"/>
          </a:xfrm>
          <a:custGeom>
            <a:avLst/>
            <a:gdLst>
              <a:gd name="T0" fmla="*/ 0 w 9144000"/>
              <a:gd name="T1" fmla="*/ 1629155 h 1629409"/>
              <a:gd name="T2" fmla="*/ 9144000 w 9144000"/>
              <a:gd name="T3" fmla="*/ 1629155 h 1629409"/>
              <a:gd name="T4" fmla="*/ 9144000 w 9144000"/>
              <a:gd name="T5" fmla="*/ 0 h 1629409"/>
              <a:gd name="T6" fmla="*/ 0 w 9144000"/>
              <a:gd name="T7" fmla="*/ 0 h 1629409"/>
              <a:gd name="T8" fmla="*/ 0 w 9144000"/>
              <a:gd name="T9" fmla="*/ 1629155 h 1629409"/>
            </a:gdLst>
            <a:ahLst/>
            <a:cxnLst>
              <a:cxn ang="0">
                <a:pos x="T0" y="T1"/>
              </a:cxn>
              <a:cxn ang="0">
                <a:pos x="T2" y="T3"/>
              </a:cxn>
              <a:cxn ang="0">
                <a:pos x="T4" y="T5"/>
              </a:cxn>
              <a:cxn ang="0">
                <a:pos x="T6" y="T7"/>
              </a:cxn>
              <a:cxn ang="0">
                <a:pos x="T8" y="T9"/>
              </a:cxn>
            </a:cxnLst>
            <a:rect l="0" t="0" r="r" b="b"/>
            <a:pathLst>
              <a:path w="9144000" h="1629409">
                <a:moveTo>
                  <a:pt x="0" y="1629155"/>
                </a:moveTo>
                <a:lnTo>
                  <a:pt x="9144000" y="1629155"/>
                </a:lnTo>
                <a:lnTo>
                  <a:pt x="9144000" y="0"/>
                </a:lnTo>
                <a:lnTo>
                  <a:pt x="0" y="0"/>
                </a:lnTo>
                <a:lnTo>
                  <a:pt x="0" y="1629155"/>
                </a:lnTo>
                <a:close/>
              </a:path>
            </a:pathLst>
          </a:custGeom>
          <a:solidFill>
            <a:srgbClr val="F5F5F5"/>
          </a:solidFill>
          <a:ln>
            <a:noFill/>
          </a:ln>
        </p:spPr>
        <p:txBody>
          <a:bodyPr lIns="0" tIns="0" rIns="0" bIns="0"/>
          <a:lstStyle/>
          <a:p>
            <a:endParaRPr lang="en-US"/>
          </a:p>
        </p:txBody>
      </p:sp>
      <p:sp>
        <p:nvSpPr>
          <p:cNvPr id="18436" name="Rectangle 1">
            <a:extLst>
              <a:ext uri="{FF2B5EF4-FFF2-40B4-BE49-F238E27FC236}">
                <a16:creationId xmlns:a16="http://schemas.microsoft.com/office/drawing/2014/main" id="{87A1AC9D-1C88-0F47-B528-502A1365970A}"/>
              </a:ext>
            </a:extLst>
          </p:cNvPr>
          <p:cNvSpPr>
            <a:spLocks noChangeArrowheads="1"/>
          </p:cNvSpPr>
          <p:nvPr/>
        </p:nvSpPr>
        <p:spPr bwMode="auto">
          <a:xfrm>
            <a:off x="4800600" y="1677397"/>
            <a:ext cx="216726" cy="1369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t/>
            </a:r>
            <a:br>
              <a:rPr lang="en-US" altLang="en-US"/>
            </a:br>
            <a:endParaRPr lang="en-US" altLang="en-US"/>
          </a:p>
          <a:p>
            <a:r>
              <a:rPr lang="en-US" altLang="en-US" sz="1100">
                <a:solidFill>
                  <a:srgbClr val="000000"/>
                </a:solidFill>
                <a:latin typeface="Calibri" panose="020F0502020204030204" pitchFamily="34" charset="0"/>
                <a:cs typeface="Calibri" panose="020F0502020204030204" pitchFamily="34" charset="0"/>
              </a:rPr>
              <a:t> </a:t>
            </a:r>
            <a:endParaRPr lang="en-US" altLang="en-US" sz="600"/>
          </a:p>
          <a:p>
            <a:r>
              <a:rPr lang="en-US" altLang="en-US"/>
              <a:t/>
            </a:r>
            <a:br>
              <a:rPr lang="en-US" altLang="en-US"/>
            </a:br>
            <a:endParaRPr lang="en-US" altLang="en-US"/>
          </a:p>
        </p:txBody>
      </p:sp>
      <p:sp>
        <p:nvSpPr>
          <p:cNvPr id="26" name="Rectangle 25">
            <a:extLst>
              <a:ext uri="{FF2B5EF4-FFF2-40B4-BE49-F238E27FC236}">
                <a16:creationId xmlns:a16="http://schemas.microsoft.com/office/drawing/2014/main" id="{E14A6173-BD40-5D42-95FE-031C20216AF9}"/>
              </a:ext>
            </a:extLst>
          </p:cNvPr>
          <p:cNvSpPr/>
          <p:nvPr/>
        </p:nvSpPr>
        <p:spPr>
          <a:xfrm>
            <a:off x="598486" y="651572"/>
            <a:ext cx="10995955" cy="400050"/>
          </a:xfrm>
          <a:prstGeom prst="rect">
            <a:avLst/>
          </a:prstGeom>
          <a:solidFill>
            <a:srgbClr val="011C4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7" name="Titre 1">
            <a:extLst>
              <a:ext uri="{FF2B5EF4-FFF2-40B4-BE49-F238E27FC236}">
                <a16:creationId xmlns:a16="http://schemas.microsoft.com/office/drawing/2014/main" id="{84DB6BF7-8BC6-F644-A98F-623E32AC9587}"/>
              </a:ext>
            </a:extLst>
          </p:cNvPr>
          <p:cNvSpPr txBox="1">
            <a:spLocks/>
          </p:cNvSpPr>
          <p:nvPr/>
        </p:nvSpPr>
        <p:spPr>
          <a:xfrm>
            <a:off x="701673" y="680147"/>
            <a:ext cx="10995955" cy="369332"/>
          </a:xfrm>
          <a:prstGeom prst="rect">
            <a:avLst/>
          </a:prstGeom>
        </p:spPr>
        <p:txBody>
          <a:bodyPr wrap="square" lIns="0" tIns="0" rIns="0" bIns="0">
            <a:spAutoFit/>
          </a:bodyPr>
          <a:lstStyle>
            <a:lvl1pPr>
              <a:defRPr sz="2800" b="1" i="0">
                <a:solidFill>
                  <a:schemeClr val="bg1"/>
                </a:solidFill>
                <a:latin typeface="Arial"/>
                <a:ea typeface="+mj-ea"/>
                <a:cs typeface="Arial"/>
              </a:defRPr>
            </a:lvl1pPr>
          </a:lstStyle>
          <a:p>
            <a:pPr lvl="0"/>
            <a:r>
              <a:rPr lang="fr-FR" sz="2400" dirty="0">
                <a:solidFill>
                  <a:srgbClr val="011C46"/>
                </a:solidFill>
              </a:rPr>
              <a:t>POINTS À CONSIDÉRER LORS DE L’INSCRIPTION DANS LE SECONDAIRE</a:t>
            </a:r>
            <a:endParaRPr lang="fr-FR" sz="2400" dirty="0">
              <a:solidFill>
                <a:srgbClr val="011C46"/>
              </a:solidFill>
              <a:sym typeface="Arial"/>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487" y="6013868"/>
            <a:ext cx="1642908" cy="777116"/>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74495" y="6051369"/>
            <a:ext cx="1363992" cy="653253"/>
          </a:xfrm>
          <a:prstGeom prst="rect">
            <a:avLst/>
          </a:prstGeom>
        </p:spPr>
      </p:pic>
      <p:sp>
        <p:nvSpPr>
          <p:cNvPr id="3" name="Content Placeholder 2">
            <a:extLst>
              <a:ext uri="{FF2B5EF4-FFF2-40B4-BE49-F238E27FC236}">
                <a16:creationId xmlns:a16="http://schemas.microsoft.com/office/drawing/2014/main" id="{FD0280CC-1D71-CC62-B252-CEED4DC5E5FC}"/>
              </a:ext>
            </a:extLst>
          </p:cNvPr>
          <p:cNvSpPr txBox="1">
            <a:spLocks/>
          </p:cNvSpPr>
          <p:nvPr/>
        </p:nvSpPr>
        <p:spPr>
          <a:xfrm>
            <a:off x="653513" y="1561633"/>
            <a:ext cx="6840107" cy="43363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rgbClr val="011C46"/>
              </a:buClr>
            </a:pPr>
            <a:r>
              <a:rPr lang="fr-FR" sz="1400" b="1" dirty="0">
                <a:solidFill>
                  <a:srgbClr val="011C46"/>
                </a:solidFill>
              </a:rPr>
              <a:t>Enfants non-accompagnés </a:t>
            </a:r>
            <a:r>
              <a:rPr lang="fr-FR" sz="1400" dirty="0">
                <a:solidFill>
                  <a:srgbClr val="011C46"/>
                </a:solidFill>
              </a:rPr>
              <a:t>:</a:t>
            </a:r>
            <a:r>
              <a:rPr lang="fr-FR" sz="1400" b="1" dirty="0">
                <a:solidFill>
                  <a:srgbClr val="011C46"/>
                </a:solidFill>
              </a:rPr>
              <a:t> </a:t>
            </a:r>
            <a:r>
              <a:rPr lang="fr-FR" sz="1400" dirty="0"/>
              <a:t>seuls les enfants dont au minimum un responsable légal </a:t>
            </a:r>
            <a:r>
              <a:rPr lang="fr-FR" sz="1400" dirty="0" smtClean="0"/>
              <a:t>résidant à une distance raisonnable de </a:t>
            </a:r>
            <a:r>
              <a:rPr lang="fr-FR" sz="1400" dirty="0"/>
              <a:t>Londres peuvent déposer une demande d'inscription. </a:t>
            </a:r>
            <a:r>
              <a:rPr lang="fr-FR" sz="1400" b="1" dirty="0"/>
              <a:t>Aucun élève ne peut s'inscrire dans notre établissement s’il souhaite étudier en famille </a:t>
            </a:r>
            <a:r>
              <a:rPr lang="fr-FR" sz="1400" b="1" dirty="0" smtClean="0"/>
              <a:t>d’accueil </a:t>
            </a:r>
            <a:r>
              <a:rPr lang="fr-FR" sz="1400" dirty="0" smtClean="0"/>
              <a:t>(incluant la famille élargie), </a:t>
            </a:r>
            <a:r>
              <a:rPr lang="fr-FR" sz="1400" b="1" dirty="0"/>
              <a:t>pensionnat ou assimilé</a:t>
            </a:r>
            <a:r>
              <a:rPr lang="fr-FR" sz="1400" dirty="0"/>
              <a:t> (ce cas de figure est interdit par notre règlement intérieur). </a:t>
            </a:r>
            <a:endParaRPr lang="en-GB" sz="1400" dirty="0"/>
          </a:p>
          <a:p>
            <a:pPr algn="just">
              <a:buClr>
                <a:srgbClr val="011C46"/>
              </a:buClr>
            </a:pPr>
            <a:r>
              <a:rPr lang="fr-FR" sz="1400" b="1" dirty="0"/>
              <a:t>Nous suivons le calendrier des inscriptions français </a:t>
            </a:r>
            <a:r>
              <a:rPr lang="fr-FR" sz="1400" dirty="0"/>
              <a:t>(qui est différent du calendrier britannique). Voici les niveaux à considérer pour une inscription en septembre </a:t>
            </a:r>
            <a:r>
              <a:rPr lang="fr-FR" sz="1400" dirty="0" smtClean="0"/>
              <a:t>2026/27. </a:t>
            </a:r>
            <a:r>
              <a:rPr lang="fr-FR" sz="1400" dirty="0"/>
              <a:t>Attention à bien regarder le niveau correspondant si vous ne venez pas du système français, l’inscription pourrait être annulée si le niveau choisi est incorrect.</a:t>
            </a:r>
          </a:p>
          <a:p>
            <a:pPr algn="just">
              <a:buClr>
                <a:srgbClr val="011C46"/>
              </a:buClr>
            </a:pPr>
            <a:r>
              <a:rPr lang="fr-FR" sz="1400" b="1" dirty="0"/>
              <a:t>Les enfants provenant d’un système non français </a:t>
            </a:r>
            <a:r>
              <a:rPr lang="fr-FR" sz="1400" dirty="0"/>
              <a:t>devront passer un </a:t>
            </a:r>
            <a:r>
              <a:rPr lang="fr-FR" sz="1400" b="1" dirty="0"/>
              <a:t>test écrit de français </a:t>
            </a:r>
            <a:r>
              <a:rPr lang="fr-FR" sz="1400" dirty="0"/>
              <a:t>et de </a:t>
            </a:r>
            <a:r>
              <a:rPr lang="fr-FR" sz="1400" b="1" dirty="0"/>
              <a:t>mathématiques</a:t>
            </a:r>
            <a:r>
              <a:rPr lang="fr-FR" sz="1400" dirty="0"/>
              <a:t> si une place venait à leur être offerte. </a:t>
            </a:r>
          </a:p>
          <a:p>
            <a:pPr algn="just">
              <a:buClr>
                <a:srgbClr val="011C46"/>
              </a:buClr>
            </a:pPr>
            <a:r>
              <a:rPr lang="fr-FR" sz="1400" b="1" dirty="0"/>
              <a:t>Les offres sont faites sous réserve d’un avis de passage</a:t>
            </a:r>
            <a:r>
              <a:rPr lang="fr-FR" sz="1400" dirty="0"/>
              <a:t> en classe supérieure favorable formulé par l’établissement d’origine. En cas de redoublement, les familles doivent se rapprocher de nos équipes pour voir si l’inscription peut être modifiée en conséquence.</a:t>
            </a:r>
          </a:p>
          <a:p>
            <a:pPr algn="just">
              <a:buClr>
                <a:srgbClr val="011C46"/>
              </a:buClr>
            </a:pPr>
            <a:r>
              <a:rPr lang="fr-FR" sz="1400" dirty="0"/>
              <a:t>Le cursus britannique (Section britannique) qui commence en </a:t>
            </a:r>
            <a:r>
              <a:rPr lang="fr-FR" sz="1400" i="1" dirty="0" err="1"/>
              <a:t>Year</a:t>
            </a:r>
            <a:r>
              <a:rPr lang="fr-FR" sz="1400" i="1" dirty="0"/>
              <a:t> 10 </a:t>
            </a:r>
            <a:r>
              <a:rPr lang="fr-FR" sz="1400" dirty="0"/>
              <a:t>(équivalent de la 3ème) fait l’objet de démarches d’inscription différentes. Plus d’informations sont </a:t>
            </a:r>
            <a:r>
              <a:rPr lang="fr-FR" sz="1400" dirty="0" smtClean="0"/>
              <a:t>disponibles dans la section « s’inscrire / Cursus </a:t>
            </a:r>
            <a:r>
              <a:rPr lang="fr-FR" sz="1400" dirty="0" err="1" smtClean="0"/>
              <a:t>Britnannique</a:t>
            </a:r>
            <a:r>
              <a:rPr lang="fr-FR" sz="1400" dirty="0" smtClean="0"/>
              <a:t> » de notre site.</a:t>
            </a:r>
            <a:endParaRPr lang="en-GB" sz="1600" dirty="0"/>
          </a:p>
        </p:txBody>
      </p:sp>
      <p:graphicFrame>
        <p:nvGraphicFramePr>
          <p:cNvPr id="2" name="Table 1">
            <a:extLst>
              <a:ext uri="{FF2B5EF4-FFF2-40B4-BE49-F238E27FC236}">
                <a16:creationId xmlns:a16="http://schemas.microsoft.com/office/drawing/2014/main" id="{81FBD0FE-D6B4-36E2-FC6F-EF0E2AC35706}"/>
              </a:ext>
            </a:extLst>
          </p:cNvPr>
          <p:cNvGraphicFramePr>
            <a:graphicFrameLocks noGrp="1"/>
          </p:cNvGraphicFramePr>
          <p:nvPr>
            <p:extLst>
              <p:ext uri="{D42A27DB-BD31-4B8C-83A1-F6EECF244321}">
                <p14:modId xmlns:p14="http://schemas.microsoft.com/office/powerpoint/2010/main" val="3346343560"/>
              </p:ext>
            </p:extLst>
          </p:nvPr>
        </p:nvGraphicFramePr>
        <p:xfrm>
          <a:off x="7939668" y="1561634"/>
          <a:ext cx="3598819" cy="3788793"/>
        </p:xfrm>
        <a:graphic>
          <a:graphicData uri="http://schemas.openxmlformats.org/drawingml/2006/table">
            <a:tbl>
              <a:tblPr>
                <a:tableStyleId>{5C22544A-7EE6-4342-B048-85BDC9FD1C3A}</a:tableStyleId>
              </a:tblPr>
              <a:tblGrid>
                <a:gridCol w="1277539">
                  <a:extLst>
                    <a:ext uri="{9D8B030D-6E8A-4147-A177-3AD203B41FA5}">
                      <a16:colId xmlns:a16="http://schemas.microsoft.com/office/drawing/2014/main" val="1260783971"/>
                    </a:ext>
                  </a:extLst>
                </a:gridCol>
                <a:gridCol w="2321280">
                  <a:extLst>
                    <a:ext uri="{9D8B030D-6E8A-4147-A177-3AD203B41FA5}">
                      <a16:colId xmlns:a16="http://schemas.microsoft.com/office/drawing/2014/main" val="3470196781"/>
                    </a:ext>
                  </a:extLst>
                </a:gridCol>
              </a:tblGrid>
              <a:tr h="778401">
                <a:tc>
                  <a:txBody>
                    <a:bodyPr/>
                    <a:lstStyle/>
                    <a:p>
                      <a:pPr algn="ctr" fontAlgn="b"/>
                      <a:r>
                        <a:rPr lang="fr-FR" sz="1400" b="1" u="none" strike="noStrike" dirty="0">
                          <a:solidFill>
                            <a:schemeClr val="bg1"/>
                          </a:solidFill>
                          <a:effectLst/>
                        </a:rPr>
                        <a:t>Année de naissance </a:t>
                      </a:r>
                      <a:br>
                        <a:rPr lang="fr-FR" sz="1400" b="1" u="none" strike="noStrike" dirty="0">
                          <a:solidFill>
                            <a:schemeClr val="bg1"/>
                          </a:solidFill>
                          <a:effectLst/>
                        </a:rPr>
                      </a:br>
                      <a:r>
                        <a:rPr lang="fr-FR" sz="1400" b="1" u="none" strike="noStrike" dirty="0">
                          <a:solidFill>
                            <a:schemeClr val="bg1"/>
                          </a:solidFill>
                          <a:effectLst/>
                        </a:rPr>
                        <a:t>de l'enfant</a:t>
                      </a:r>
                      <a:endParaRPr lang="fr-FR" sz="14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11C46"/>
                    </a:solidFill>
                  </a:tcPr>
                </a:tc>
                <a:tc>
                  <a:txBody>
                    <a:bodyPr/>
                    <a:lstStyle/>
                    <a:p>
                      <a:pPr algn="ctr" fontAlgn="b"/>
                      <a:r>
                        <a:rPr lang="fr-FR" sz="1400" b="1" u="none" strike="noStrike" dirty="0">
                          <a:solidFill>
                            <a:schemeClr val="bg1"/>
                          </a:solidFill>
                          <a:effectLst/>
                        </a:rPr>
                        <a:t>Niveau à inscrire </a:t>
                      </a:r>
                    </a:p>
                    <a:p>
                      <a:pPr algn="ctr" fontAlgn="b"/>
                      <a:r>
                        <a:rPr lang="fr-FR" sz="1400" b="1" u="none" strike="noStrike" dirty="0">
                          <a:solidFill>
                            <a:schemeClr val="bg1"/>
                          </a:solidFill>
                          <a:effectLst/>
                        </a:rPr>
                        <a:t>pour une rentrée en </a:t>
                      </a:r>
                    </a:p>
                    <a:p>
                      <a:pPr algn="ctr" fontAlgn="b"/>
                      <a:r>
                        <a:rPr lang="fr-FR" sz="1400" b="1" u="none" strike="noStrike" dirty="0">
                          <a:solidFill>
                            <a:schemeClr val="bg1"/>
                          </a:solidFill>
                          <a:effectLst/>
                        </a:rPr>
                        <a:t>septembre </a:t>
                      </a:r>
                      <a:r>
                        <a:rPr lang="fr-FR" sz="1400" b="1" u="none" strike="noStrike" dirty="0" smtClean="0">
                          <a:solidFill>
                            <a:schemeClr val="bg1"/>
                          </a:solidFill>
                          <a:effectLst/>
                        </a:rPr>
                        <a:t>2026/2027</a:t>
                      </a:r>
                      <a:endParaRPr lang="fr-FR" sz="14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11C46"/>
                    </a:solidFill>
                  </a:tcPr>
                </a:tc>
                <a:extLst>
                  <a:ext uri="{0D108BD9-81ED-4DB2-BD59-A6C34878D82A}">
                    <a16:rowId xmlns:a16="http://schemas.microsoft.com/office/drawing/2014/main" val="1077443471"/>
                  </a:ext>
                </a:extLst>
              </a:tr>
              <a:tr h="430056">
                <a:tc>
                  <a:txBody>
                    <a:bodyPr/>
                    <a:lstStyle/>
                    <a:p>
                      <a:pPr algn="ctr" fontAlgn="b"/>
                      <a:r>
                        <a:rPr lang="en-GB" sz="1400" b="1" u="none" strike="noStrike" dirty="0" smtClean="0">
                          <a:effectLst/>
                        </a:rPr>
                        <a:t>2015</a:t>
                      </a:r>
                      <a:endParaRPr lang="en-GB"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fontAlgn="b"/>
                      <a:r>
                        <a:rPr lang="en-GB" sz="1400" u="none" strike="noStrike" dirty="0">
                          <a:effectLst/>
                        </a:rPr>
                        <a:t>6</a:t>
                      </a:r>
                      <a:r>
                        <a:rPr lang="en-GB" sz="1400" u="none" strike="noStrike" baseline="30000" dirty="0">
                          <a:effectLst/>
                        </a:rPr>
                        <a:t>ème</a:t>
                      </a:r>
                      <a:endParaRPr lang="en-GB"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242580634"/>
                  </a:ext>
                </a:extLst>
              </a:tr>
              <a:tr h="430056">
                <a:tc>
                  <a:txBody>
                    <a:bodyPr/>
                    <a:lstStyle/>
                    <a:p>
                      <a:pPr algn="ctr" fontAlgn="b"/>
                      <a:r>
                        <a:rPr lang="en-GB" sz="1400" b="1" u="none" strike="noStrike" dirty="0" smtClean="0">
                          <a:effectLst/>
                        </a:rPr>
                        <a:t>2014</a:t>
                      </a:r>
                      <a:endParaRPr lang="en-GB"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5F5F5"/>
                    </a:solidFill>
                  </a:tcPr>
                </a:tc>
                <a:tc>
                  <a:txBody>
                    <a:bodyPr/>
                    <a:lstStyle/>
                    <a:p>
                      <a:pPr algn="ctr" fontAlgn="b"/>
                      <a:r>
                        <a:rPr lang="en-GB" sz="1400" u="none" strike="noStrike" dirty="0">
                          <a:effectLst/>
                        </a:rPr>
                        <a:t>5</a:t>
                      </a:r>
                      <a:r>
                        <a:rPr lang="en-GB" sz="1400" u="none" strike="noStrike" baseline="30000" dirty="0">
                          <a:effectLst/>
                        </a:rPr>
                        <a:t>ème</a:t>
                      </a:r>
                      <a:endParaRPr lang="en-GB"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5F5F5"/>
                    </a:solidFill>
                  </a:tcPr>
                </a:tc>
                <a:extLst>
                  <a:ext uri="{0D108BD9-81ED-4DB2-BD59-A6C34878D82A}">
                    <a16:rowId xmlns:a16="http://schemas.microsoft.com/office/drawing/2014/main" val="655395960"/>
                  </a:ext>
                </a:extLst>
              </a:tr>
              <a:tr h="430056">
                <a:tc>
                  <a:txBody>
                    <a:bodyPr/>
                    <a:lstStyle/>
                    <a:p>
                      <a:pPr algn="ctr" fontAlgn="b"/>
                      <a:r>
                        <a:rPr lang="en-GB" sz="1400" b="1" u="none" strike="noStrike" dirty="0" smtClean="0">
                          <a:effectLst/>
                        </a:rPr>
                        <a:t>2013</a:t>
                      </a:r>
                      <a:endParaRPr lang="en-GB"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fontAlgn="b"/>
                      <a:r>
                        <a:rPr lang="en-GB" sz="1400" u="none" strike="noStrike" dirty="0">
                          <a:effectLst/>
                        </a:rPr>
                        <a:t>4</a:t>
                      </a:r>
                      <a:r>
                        <a:rPr lang="en-GB" sz="1400" u="none" strike="noStrike" baseline="30000" dirty="0">
                          <a:effectLst/>
                        </a:rPr>
                        <a:t>ème</a:t>
                      </a:r>
                      <a:endParaRPr lang="en-GB"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432472623"/>
                  </a:ext>
                </a:extLst>
              </a:tr>
              <a:tr h="430056">
                <a:tc>
                  <a:txBody>
                    <a:bodyPr/>
                    <a:lstStyle/>
                    <a:p>
                      <a:pPr algn="ctr" fontAlgn="b"/>
                      <a:r>
                        <a:rPr lang="en-GB" sz="1400" b="1" u="none" strike="noStrike" dirty="0" smtClean="0">
                          <a:effectLst/>
                        </a:rPr>
                        <a:t>2012</a:t>
                      </a:r>
                      <a:endParaRPr lang="en-GB"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5F5F5"/>
                    </a:solidFill>
                  </a:tcPr>
                </a:tc>
                <a:tc>
                  <a:txBody>
                    <a:bodyPr/>
                    <a:lstStyle/>
                    <a:p>
                      <a:pPr algn="ctr" fontAlgn="b"/>
                      <a:r>
                        <a:rPr lang="en-GB" sz="1400" u="none" strike="noStrike" dirty="0">
                          <a:effectLst/>
                        </a:rPr>
                        <a:t>3</a:t>
                      </a:r>
                      <a:r>
                        <a:rPr lang="en-GB" sz="1400" u="none" strike="noStrike" baseline="30000" dirty="0">
                          <a:effectLst/>
                        </a:rPr>
                        <a:t>ème</a:t>
                      </a:r>
                      <a:endParaRPr lang="en-GB" sz="1400" b="0" i="0" u="none" strike="noStrike" baseline="30000" dirty="0">
                        <a:solidFill>
                          <a:srgbClr val="000000"/>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5F5F5"/>
                    </a:solidFill>
                  </a:tcPr>
                </a:tc>
                <a:extLst>
                  <a:ext uri="{0D108BD9-81ED-4DB2-BD59-A6C34878D82A}">
                    <a16:rowId xmlns:a16="http://schemas.microsoft.com/office/drawing/2014/main" val="4030433449"/>
                  </a:ext>
                </a:extLst>
              </a:tr>
              <a:tr h="430056">
                <a:tc>
                  <a:txBody>
                    <a:bodyPr/>
                    <a:lstStyle/>
                    <a:p>
                      <a:pPr algn="ctr" fontAlgn="b"/>
                      <a:r>
                        <a:rPr lang="en-GB" sz="1400" b="1" u="none" strike="noStrike" dirty="0" smtClean="0">
                          <a:effectLst/>
                        </a:rPr>
                        <a:t>2011</a:t>
                      </a:r>
                      <a:endParaRPr lang="en-GB"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fontAlgn="b"/>
                      <a:r>
                        <a:rPr lang="en-GB" sz="1400" u="none" strike="noStrike" dirty="0">
                          <a:effectLst/>
                        </a:rPr>
                        <a:t>2</a:t>
                      </a:r>
                      <a:r>
                        <a:rPr lang="en-GB" sz="1400" u="none" strike="noStrike" baseline="30000" dirty="0">
                          <a:effectLst/>
                        </a:rPr>
                        <a:t>nde</a:t>
                      </a:r>
                      <a:endParaRPr lang="en-GB" sz="1400" b="0" i="0" u="none" strike="noStrike" baseline="30000" dirty="0">
                        <a:solidFill>
                          <a:srgbClr val="000000"/>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339831004"/>
                  </a:ext>
                </a:extLst>
              </a:tr>
              <a:tr h="430056">
                <a:tc>
                  <a:txBody>
                    <a:bodyPr/>
                    <a:lstStyle/>
                    <a:p>
                      <a:pPr algn="ctr" fontAlgn="b"/>
                      <a:r>
                        <a:rPr lang="en-GB" sz="1400" b="1" u="none" strike="noStrike" dirty="0" smtClean="0">
                          <a:effectLst/>
                        </a:rPr>
                        <a:t>2010</a:t>
                      </a:r>
                      <a:endParaRPr lang="en-GB"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5F5F5"/>
                    </a:solidFill>
                  </a:tcPr>
                </a:tc>
                <a:tc>
                  <a:txBody>
                    <a:bodyPr/>
                    <a:lstStyle/>
                    <a:p>
                      <a:pPr algn="ctr" fontAlgn="b"/>
                      <a:r>
                        <a:rPr lang="en-GB" sz="1400" u="none" strike="noStrike" dirty="0">
                          <a:effectLst/>
                        </a:rPr>
                        <a:t>1</a:t>
                      </a:r>
                      <a:r>
                        <a:rPr lang="en-GB" sz="1400" u="none" strike="noStrike" baseline="30000" dirty="0">
                          <a:effectLst/>
                        </a:rPr>
                        <a:t>ère</a:t>
                      </a:r>
                      <a:endParaRPr lang="en-GB" sz="1400" b="0" i="0" u="none" strike="noStrike" baseline="30000" dirty="0">
                        <a:solidFill>
                          <a:srgbClr val="000000"/>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5F5F5"/>
                    </a:solidFill>
                  </a:tcPr>
                </a:tc>
                <a:extLst>
                  <a:ext uri="{0D108BD9-81ED-4DB2-BD59-A6C34878D82A}">
                    <a16:rowId xmlns:a16="http://schemas.microsoft.com/office/drawing/2014/main" val="1690376233"/>
                  </a:ext>
                </a:extLst>
              </a:tr>
              <a:tr h="430056">
                <a:tc>
                  <a:txBody>
                    <a:bodyPr/>
                    <a:lstStyle/>
                    <a:p>
                      <a:pPr algn="ctr" fontAlgn="b"/>
                      <a:r>
                        <a:rPr lang="en-GB" sz="1400" b="1" u="none" strike="noStrike" dirty="0" smtClean="0">
                          <a:effectLst/>
                        </a:rPr>
                        <a:t>2009</a:t>
                      </a:r>
                      <a:endParaRPr lang="en-GB"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fontAlgn="b"/>
                      <a:r>
                        <a:rPr lang="en-GB" sz="1400" u="none" strike="noStrike" dirty="0" err="1">
                          <a:effectLst/>
                        </a:rPr>
                        <a:t>Terminale</a:t>
                      </a:r>
                      <a:endParaRPr lang="en-GB"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440334119"/>
                  </a:ext>
                </a:extLst>
              </a:tr>
            </a:tbl>
          </a:graphicData>
        </a:graphic>
      </p:graphicFrame>
    </p:spTree>
    <p:extLst>
      <p:ext uri="{BB962C8B-B14F-4D97-AF65-F5344CB8AC3E}">
        <p14:creationId xmlns:p14="http://schemas.microsoft.com/office/powerpoint/2010/main" val="3541498797"/>
      </p:ext>
    </p:extLst>
  </p:cSld>
  <p:clrMapOvr>
    <a:masterClrMapping/>
  </p:clrMapOvr>
  <mc:AlternateContent xmlns:mc="http://schemas.openxmlformats.org/markup-compatibility/2006" xmlns:p14="http://schemas.microsoft.com/office/powerpoint/2010/main">
    <mc:Choice Requires="p14">
      <p:transition spd="slow" p14:dur="1250" advClick="0" advTm="31000">
        <p14:flip dir="r"/>
      </p:transition>
    </mc:Choice>
    <mc:Fallback xmlns="">
      <p:transition spd="slow" advClick="0" advTm="31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object 4">
            <a:extLst>
              <a:ext uri="{FF2B5EF4-FFF2-40B4-BE49-F238E27FC236}">
                <a16:creationId xmlns:a16="http://schemas.microsoft.com/office/drawing/2014/main" id="{5C735466-12AF-514E-B7B8-30C8F7EBED02}"/>
              </a:ext>
            </a:extLst>
          </p:cNvPr>
          <p:cNvSpPr>
            <a:spLocks/>
          </p:cNvSpPr>
          <p:nvPr/>
        </p:nvSpPr>
        <p:spPr bwMode="auto">
          <a:xfrm>
            <a:off x="0" y="5924550"/>
            <a:ext cx="12192000" cy="933450"/>
          </a:xfrm>
          <a:custGeom>
            <a:avLst/>
            <a:gdLst>
              <a:gd name="T0" fmla="*/ 0 w 9144000"/>
              <a:gd name="T1" fmla="*/ 1629155 h 1629409"/>
              <a:gd name="T2" fmla="*/ 9144000 w 9144000"/>
              <a:gd name="T3" fmla="*/ 1629155 h 1629409"/>
              <a:gd name="T4" fmla="*/ 9144000 w 9144000"/>
              <a:gd name="T5" fmla="*/ 0 h 1629409"/>
              <a:gd name="T6" fmla="*/ 0 w 9144000"/>
              <a:gd name="T7" fmla="*/ 0 h 1629409"/>
              <a:gd name="T8" fmla="*/ 0 w 9144000"/>
              <a:gd name="T9" fmla="*/ 1629155 h 1629409"/>
            </a:gdLst>
            <a:ahLst/>
            <a:cxnLst>
              <a:cxn ang="0">
                <a:pos x="T0" y="T1"/>
              </a:cxn>
              <a:cxn ang="0">
                <a:pos x="T2" y="T3"/>
              </a:cxn>
              <a:cxn ang="0">
                <a:pos x="T4" y="T5"/>
              </a:cxn>
              <a:cxn ang="0">
                <a:pos x="T6" y="T7"/>
              </a:cxn>
              <a:cxn ang="0">
                <a:pos x="T8" y="T9"/>
              </a:cxn>
            </a:cxnLst>
            <a:rect l="0" t="0" r="r" b="b"/>
            <a:pathLst>
              <a:path w="9144000" h="1629409">
                <a:moveTo>
                  <a:pt x="0" y="1629155"/>
                </a:moveTo>
                <a:lnTo>
                  <a:pt x="9144000" y="1629155"/>
                </a:lnTo>
                <a:lnTo>
                  <a:pt x="9144000" y="0"/>
                </a:lnTo>
                <a:lnTo>
                  <a:pt x="0" y="0"/>
                </a:lnTo>
                <a:lnTo>
                  <a:pt x="0" y="1629155"/>
                </a:lnTo>
                <a:close/>
              </a:path>
            </a:pathLst>
          </a:custGeom>
          <a:solidFill>
            <a:srgbClr val="F5F5F5"/>
          </a:solidFill>
          <a:ln>
            <a:noFill/>
          </a:ln>
        </p:spPr>
        <p:txBody>
          <a:bodyPr lIns="0" tIns="0" rIns="0" bIns="0"/>
          <a:lstStyle/>
          <a:p>
            <a:endParaRPr lang="en-US"/>
          </a:p>
        </p:txBody>
      </p:sp>
      <p:sp>
        <p:nvSpPr>
          <p:cNvPr id="18436" name="Rectangle 1">
            <a:extLst>
              <a:ext uri="{FF2B5EF4-FFF2-40B4-BE49-F238E27FC236}">
                <a16:creationId xmlns:a16="http://schemas.microsoft.com/office/drawing/2014/main" id="{87A1AC9D-1C88-0F47-B528-502A1365970A}"/>
              </a:ext>
            </a:extLst>
          </p:cNvPr>
          <p:cNvSpPr>
            <a:spLocks noChangeArrowheads="1"/>
          </p:cNvSpPr>
          <p:nvPr/>
        </p:nvSpPr>
        <p:spPr bwMode="auto">
          <a:xfrm>
            <a:off x="4800600" y="1677397"/>
            <a:ext cx="216726" cy="1369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t/>
            </a:r>
            <a:br>
              <a:rPr lang="en-US" altLang="en-US"/>
            </a:br>
            <a:endParaRPr lang="en-US" altLang="en-US"/>
          </a:p>
          <a:p>
            <a:r>
              <a:rPr lang="en-US" altLang="en-US" sz="1100">
                <a:solidFill>
                  <a:srgbClr val="000000"/>
                </a:solidFill>
                <a:latin typeface="Calibri" panose="020F0502020204030204" pitchFamily="34" charset="0"/>
                <a:cs typeface="Calibri" panose="020F0502020204030204" pitchFamily="34" charset="0"/>
              </a:rPr>
              <a:t> </a:t>
            </a:r>
            <a:endParaRPr lang="en-US" altLang="en-US" sz="600"/>
          </a:p>
          <a:p>
            <a:r>
              <a:rPr lang="en-US" altLang="en-US"/>
              <a:t/>
            </a:r>
            <a:br>
              <a:rPr lang="en-US" altLang="en-US"/>
            </a:br>
            <a:endParaRPr lang="en-US" altLang="en-US"/>
          </a:p>
        </p:txBody>
      </p:sp>
      <p:sp>
        <p:nvSpPr>
          <p:cNvPr id="26" name="Rectangle 25">
            <a:extLst>
              <a:ext uri="{FF2B5EF4-FFF2-40B4-BE49-F238E27FC236}">
                <a16:creationId xmlns:a16="http://schemas.microsoft.com/office/drawing/2014/main" id="{E14A6173-BD40-5D42-95FE-031C20216AF9}"/>
              </a:ext>
            </a:extLst>
          </p:cNvPr>
          <p:cNvSpPr/>
          <p:nvPr/>
        </p:nvSpPr>
        <p:spPr>
          <a:xfrm>
            <a:off x="598486" y="651572"/>
            <a:ext cx="7608812" cy="400050"/>
          </a:xfrm>
          <a:prstGeom prst="rect">
            <a:avLst/>
          </a:prstGeom>
          <a:solidFill>
            <a:srgbClr val="D9224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7" name="Titre 1">
            <a:extLst>
              <a:ext uri="{FF2B5EF4-FFF2-40B4-BE49-F238E27FC236}">
                <a16:creationId xmlns:a16="http://schemas.microsoft.com/office/drawing/2014/main" id="{84DB6BF7-8BC6-F644-A98F-623E32AC9587}"/>
              </a:ext>
            </a:extLst>
          </p:cNvPr>
          <p:cNvSpPr txBox="1">
            <a:spLocks/>
          </p:cNvSpPr>
          <p:nvPr/>
        </p:nvSpPr>
        <p:spPr>
          <a:xfrm>
            <a:off x="701674" y="680147"/>
            <a:ext cx="10836813" cy="1107996"/>
          </a:xfrm>
          <a:prstGeom prst="rect">
            <a:avLst/>
          </a:prstGeom>
        </p:spPr>
        <p:txBody>
          <a:bodyPr wrap="square" lIns="0" tIns="0" rIns="0" bIns="0">
            <a:spAutoFit/>
          </a:bodyPr>
          <a:lstStyle>
            <a:lvl1pPr>
              <a:defRPr sz="2800" b="1" i="0">
                <a:solidFill>
                  <a:schemeClr val="bg1"/>
                </a:solidFill>
                <a:latin typeface="Arial"/>
                <a:ea typeface="+mj-ea"/>
                <a:cs typeface="Arial"/>
              </a:defRPr>
            </a:lvl1pPr>
          </a:lstStyle>
          <a:p>
            <a:r>
              <a:rPr lang="fr-FR" sz="2400" dirty="0">
                <a:solidFill>
                  <a:srgbClr val="D92240"/>
                </a:solidFill>
              </a:rPr>
              <a:t>DÉCISIONS DE LA COMMISSION D’AFFECTATION : </a:t>
            </a:r>
            <a:br>
              <a:rPr lang="fr-FR" sz="2400" dirty="0">
                <a:solidFill>
                  <a:srgbClr val="D92240"/>
                </a:solidFill>
              </a:rPr>
            </a:br>
            <a:r>
              <a:rPr lang="fr-FR" sz="2400" dirty="0">
                <a:solidFill>
                  <a:srgbClr val="D92240"/>
                </a:solidFill>
              </a:rPr>
              <a:t>OFFRES ET REFUS DE PLACE</a:t>
            </a:r>
          </a:p>
          <a:p>
            <a:pPr lvl="0"/>
            <a:endParaRPr lang="fr-FR" sz="2400" dirty="0">
              <a:solidFill>
                <a:srgbClr val="D92240"/>
              </a:solidFill>
              <a:sym typeface="Arial"/>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487" y="6013868"/>
            <a:ext cx="1642908" cy="777116"/>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74495" y="6051369"/>
            <a:ext cx="1363992" cy="653253"/>
          </a:xfrm>
          <a:prstGeom prst="rect">
            <a:avLst/>
          </a:prstGeom>
        </p:spPr>
      </p:pic>
      <p:sp>
        <p:nvSpPr>
          <p:cNvPr id="3" name="Content Placeholder 2">
            <a:extLst>
              <a:ext uri="{FF2B5EF4-FFF2-40B4-BE49-F238E27FC236}">
                <a16:creationId xmlns:a16="http://schemas.microsoft.com/office/drawing/2014/main" id="{FD0280CC-1D71-CC62-B252-CEED4DC5E5FC}"/>
              </a:ext>
            </a:extLst>
          </p:cNvPr>
          <p:cNvSpPr txBox="1">
            <a:spLocks/>
          </p:cNvSpPr>
          <p:nvPr/>
        </p:nvSpPr>
        <p:spPr>
          <a:xfrm>
            <a:off x="653513" y="1780262"/>
            <a:ext cx="10940000" cy="39909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Clr>
                <a:srgbClr val="D92240"/>
              </a:buClr>
              <a:buNone/>
            </a:pPr>
            <a:r>
              <a:rPr lang="fr-FR" sz="1600" dirty="0" smtClean="0"/>
              <a:t>Suite à la commission d’affectation, vous recevrez un email vous informant de la décision:</a:t>
            </a:r>
          </a:p>
          <a:p>
            <a:pPr algn="just">
              <a:buClr>
                <a:srgbClr val="D92240"/>
              </a:buClr>
            </a:pPr>
            <a:r>
              <a:rPr lang="fr-FR" sz="1600" b="1" dirty="0" smtClean="0">
                <a:solidFill>
                  <a:srgbClr val="D92240"/>
                </a:solidFill>
              </a:rPr>
              <a:t>Si </a:t>
            </a:r>
            <a:r>
              <a:rPr lang="fr-FR" sz="1600" b="1" dirty="0">
                <a:solidFill>
                  <a:srgbClr val="D92240"/>
                </a:solidFill>
              </a:rPr>
              <a:t>vous </a:t>
            </a:r>
            <a:r>
              <a:rPr lang="fr-FR" sz="1600" b="1" dirty="0" smtClean="0">
                <a:solidFill>
                  <a:srgbClr val="D92240"/>
                </a:solidFill>
              </a:rPr>
              <a:t>recevez une offre de place, le message vous précisera l’une des conditions suivantes: </a:t>
            </a:r>
            <a:endParaRPr lang="fr-FR" sz="1600" dirty="0" smtClean="0"/>
          </a:p>
          <a:p>
            <a:pPr lvl="1" algn="just">
              <a:buFont typeface="Courier New" panose="02070309020205020404" pitchFamily="49" charset="0"/>
              <a:buChar char="o"/>
            </a:pPr>
            <a:r>
              <a:rPr lang="fr-FR" sz="1600" b="1" dirty="0" smtClean="0"/>
              <a:t>Passer un test: </a:t>
            </a:r>
            <a:r>
              <a:rPr lang="fr-FR" sz="1600" dirty="0" smtClean="0"/>
              <a:t>Veuillez nous confirmer sa présence et s’il à le droit de partir seul à son issue (Collègue/Lycée) </a:t>
            </a:r>
          </a:p>
          <a:p>
            <a:pPr lvl="1" algn="just">
              <a:buFont typeface="Courier New" panose="02070309020205020404" pitchFamily="49" charset="0"/>
              <a:buChar char="o"/>
            </a:pPr>
            <a:r>
              <a:rPr lang="fr-FR" sz="1600" b="1" dirty="0" smtClean="0"/>
              <a:t>Compléter </a:t>
            </a:r>
            <a:r>
              <a:rPr lang="fr-FR" sz="1600" b="1" dirty="0"/>
              <a:t>le dossier</a:t>
            </a:r>
            <a:r>
              <a:rPr lang="fr-FR" sz="1600" dirty="0"/>
              <a:t> si des erreurs </a:t>
            </a:r>
            <a:r>
              <a:rPr lang="fr-FR" sz="1600" dirty="0" smtClean="0"/>
              <a:t>ou omissions ont </a:t>
            </a:r>
            <a:r>
              <a:rPr lang="fr-FR" sz="1600" dirty="0"/>
              <a:t>été constatées. Vous n’aurez que quelques jours pour faire ces modifications avant que l’offre de place ne soit annulée. Il est donc important de compléter le dossier avec soin en premier lieu pour éviter tout contretemps ;</a:t>
            </a:r>
          </a:p>
          <a:p>
            <a:pPr lvl="1" algn="just">
              <a:buFont typeface="Courier New" panose="02070309020205020404" pitchFamily="49" charset="0"/>
              <a:buChar char="o"/>
            </a:pPr>
            <a:r>
              <a:rPr lang="fr-FR" sz="1600" b="1" dirty="0"/>
              <a:t>Régler les Droits de Première Inscription </a:t>
            </a:r>
            <a:r>
              <a:rPr lang="fr-FR" sz="1600" dirty="0"/>
              <a:t>(DPI). Vous aurez un délai de quelques jours pour effectuer ce paiement. Une fois les DPI reçus, vous recevrez un email confirmant l’inscription pour l’année scolaire </a:t>
            </a:r>
            <a:r>
              <a:rPr lang="fr-FR" sz="1600" dirty="0" smtClean="0"/>
              <a:t>2026/27. </a:t>
            </a:r>
            <a:endParaRPr lang="fr-FR" sz="1600" dirty="0"/>
          </a:p>
          <a:p>
            <a:pPr marL="0" indent="0" algn="just">
              <a:buNone/>
            </a:pPr>
            <a:r>
              <a:rPr lang="fr-FR" sz="1600" dirty="0"/>
              <a:t>Les DPI sont non-remboursables et ne pourront pas être reportés pour une inscription dans une année scolaire ultérieure. Veillez à ne déposer de demande que lorsque vous </a:t>
            </a:r>
            <a:r>
              <a:rPr lang="fr-FR" sz="1600" dirty="0" smtClean="0"/>
              <a:t>êtes </a:t>
            </a:r>
            <a:r>
              <a:rPr lang="fr-FR" sz="1600" dirty="0"/>
              <a:t>en mesure de rassembler les documents demandés et de régler les </a:t>
            </a:r>
            <a:r>
              <a:rPr lang="fr-FR" sz="1600" dirty="0" err="1"/>
              <a:t>DPIs</a:t>
            </a:r>
            <a:r>
              <a:rPr lang="fr-FR" sz="1600" dirty="0"/>
              <a:t>, au risque de voir la place offerte être annulée si les délais impartis ne sont pas respectés.</a:t>
            </a:r>
          </a:p>
          <a:p>
            <a:pPr algn="just">
              <a:buClr>
                <a:srgbClr val="D92240"/>
              </a:buClr>
            </a:pPr>
            <a:r>
              <a:rPr lang="fr-FR" sz="1600" b="1" dirty="0">
                <a:solidFill>
                  <a:srgbClr val="D92240"/>
                </a:solidFill>
              </a:rPr>
              <a:t>Si vous recevez un email de refus de </a:t>
            </a:r>
            <a:r>
              <a:rPr lang="fr-FR" sz="1600" b="1" dirty="0" smtClean="0">
                <a:solidFill>
                  <a:srgbClr val="D92240"/>
                </a:solidFill>
              </a:rPr>
              <a:t>place</a:t>
            </a:r>
            <a:r>
              <a:rPr lang="fr-FR" sz="1600" dirty="0" smtClean="0"/>
              <a:t>: Nous </a:t>
            </a:r>
            <a:r>
              <a:rPr lang="fr-FR" sz="1600" dirty="0"/>
              <a:t>vous inviterons à nous </a:t>
            </a:r>
            <a:r>
              <a:rPr lang="fr-FR" sz="1600" dirty="0" smtClean="0"/>
              <a:t>préciser </a:t>
            </a:r>
            <a:r>
              <a:rPr lang="fr-FR" sz="1600" dirty="0"/>
              <a:t>si vous souhaitez que le dossier de votre enfant soit pris en compte lors de la prochaine commission d’affectation. Veuillez répondre à cet email dans les délais indiqués, </a:t>
            </a:r>
            <a:r>
              <a:rPr lang="fr-FR" sz="1600" dirty="0" smtClean="0"/>
              <a:t>car cette démarche n’est pas automatique.</a:t>
            </a:r>
          </a:p>
          <a:p>
            <a:pPr marL="0" indent="0" algn="just">
              <a:buNone/>
            </a:pPr>
            <a:endParaRPr lang="fr-FR" sz="1600" dirty="0"/>
          </a:p>
        </p:txBody>
      </p:sp>
      <p:sp>
        <p:nvSpPr>
          <p:cNvPr id="2" name="Rectangle 1">
            <a:extLst>
              <a:ext uri="{FF2B5EF4-FFF2-40B4-BE49-F238E27FC236}">
                <a16:creationId xmlns:a16="http://schemas.microsoft.com/office/drawing/2014/main" id="{86FCDADA-6415-2080-99BC-11A12E691B5A}"/>
              </a:ext>
            </a:extLst>
          </p:cNvPr>
          <p:cNvSpPr/>
          <p:nvPr/>
        </p:nvSpPr>
        <p:spPr>
          <a:xfrm>
            <a:off x="598486" y="1051622"/>
            <a:ext cx="4664890" cy="400050"/>
          </a:xfrm>
          <a:prstGeom prst="rect">
            <a:avLst/>
          </a:prstGeom>
          <a:solidFill>
            <a:srgbClr val="D9224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2138968983"/>
      </p:ext>
    </p:extLst>
  </p:cSld>
  <p:clrMapOvr>
    <a:masterClrMapping/>
  </p:clrMapOvr>
  <mc:AlternateContent xmlns:mc="http://schemas.openxmlformats.org/markup-compatibility/2006" xmlns:p14="http://schemas.microsoft.com/office/powerpoint/2010/main">
    <mc:Choice Requires="p14">
      <p:transition spd="slow" p14:dur="1250" advClick="0" advTm="31000">
        <p14:flip dir="r"/>
      </p:transition>
    </mc:Choice>
    <mc:Fallback xmlns="">
      <p:transition spd="slow" advClick="0" advTm="31000">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13549</TotalTime>
  <Words>2218</Words>
  <Application>Microsoft Office PowerPoint</Application>
  <PresentationFormat>Widescreen</PresentationFormat>
  <Paragraphs>135</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Irène Hernando</dc:creator>
  <cp:keywords/>
  <dc:description/>
  <cp:lastModifiedBy>Nathalie Horan</cp:lastModifiedBy>
  <cp:revision>237</cp:revision>
  <dcterms:created xsi:type="dcterms:W3CDTF">2020-06-04T15:04:54Z</dcterms:created>
  <dcterms:modified xsi:type="dcterms:W3CDTF">2025-10-08T09:25:04Z</dcterms:modified>
  <cp:category/>
</cp:coreProperties>
</file>