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7" r:id="rId1"/>
  </p:sldMasterIdLst>
  <p:notesMasterIdLst>
    <p:notesMasterId r:id="rId10"/>
  </p:notesMasterIdLst>
  <p:sldIdLst>
    <p:sldId id="290" r:id="rId2"/>
    <p:sldId id="345" r:id="rId3"/>
    <p:sldId id="346" r:id="rId4"/>
    <p:sldId id="347" r:id="rId5"/>
    <p:sldId id="348" r:id="rId6"/>
    <p:sldId id="349" r:id="rId7"/>
    <p:sldId id="350" r:id="rId8"/>
    <p:sldId id="35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997FE09-73DE-47A7-94FF-D120C352EB08}">
          <p14:sldIdLst>
            <p14:sldId id="290"/>
            <p14:sldId id="345"/>
            <p14:sldId id="346"/>
            <p14:sldId id="347"/>
            <p14:sldId id="348"/>
            <p14:sldId id="349"/>
            <p14:sldId id="350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240"/>
    <a:srgbClr val="CCECFF"/>
    <a:srgbClr val="CCFFFF"/>
    <a:srgbClr val="000000"/>
    <a:srgbClr val="011C46"/>
    <a:srgbClr val="4EBAB7"/>
    <a:srgbClr val="F5F5F5"/>
    <a:srgbClr val="4BC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4" autoAdjust="0"/>
    <p:restoredTop sz="90220" autoAdjust="0"/>
  </p:normalViewPr>
  <p:slideViewPr>
    <p:cSldViewPr snapToGrid="0">
      <p:cViewPr varScale="1">
        <p:scale>
          <a:sx n="104" d="100"/>
          <a:sy n="104" d="100"/>
        </p:scale>
        <p:origin x="8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D9E4D-4D4B-024A-A16E-4DE2E78E861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CDC67-93E6-E048-8E29-C3E7566CE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0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0C32CD6C-C8BA-954B-B45D-64FB303F68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C808E280-C048-944A-B5E7-AFC11450E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01993294-0979-6440-9BDE-9419F870F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10BEE0-341A-B541-9F10-0826CD10F7BF}" type="slidenum">
              <a:rPr lang="en-GB" altLang="fr-FR" smtClean="0"/>
              <a:pPr/>
              <a:t>1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63017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A5E9DFEF-BD3D-4545-9D60-149D1A9AC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8B207-1B11-664F-984D-B26CCC00B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SON</a:t>
            </a:r>
            <a:r>
              <a:rPr lang="en-US" baseline="0" dirty="0"/>
              <a:t> NEW</a:t>
            </a:r>
            <a:endParaRPr 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428F1CDD-FB41-D040-9E9B-F225EFB51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D459A2-A354-EB44-A948-BC28B3279D30}" type="slidenum">
              <a:rPr lang="en-GB" altLang="fr-FR" smtClean="0"/>
              <a:pPr/>
              <a:t>2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9636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A5E9DFEF-BD3D-4545-9D60-149D1A9AC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8B207-1B11-664F-984D-B26CCC00B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SON</a:t>
            </a:r>
            <a:r>
              <a:rPr lang="en-US" baseline="0" dirty="0"/>
              <a:t> NEW</a:t>
            </a:r>
            <a:endParaRPr 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428F1CDD-FB41-D040-9E9B-F225EFB51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D459A2-A354-EB44-A948-BC28B3279D30}" type="slidenum">
              <a:rPr lang="en-GB" altLang="fr-FR" smtClean="0"/>
              <a:pPr/>
              <a:t>3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60999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A5E9DFEF-BD3D-4545-9D60-149D1A9AC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8B207-1B11-664F-984D-B26CCC00B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SON</a:t>
            </a:r>
            <a:r>
              <a:rPr lang="en-US" baseline="0" dirty="0"/>
              <a:t> NEW</a:t>
            </a:r>
            <a:endParaRPr 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428F1CDD-FB41-D040-9E9B-F225EFB51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D459A2-A354-EB44-A948-BC28B3279D30}" type="slidenum">
              <a:rPr lang="en-GB" altLang="fr-FR" smtClean="0"/>
              <a:pPr/>
              <a:t>4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23127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A5E9DFEF-BD3D-4545-9D60-149D1A9AC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8B207-1B11-664F-984D-B26CCC00B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SON</a:t>
            </a:r>
            <a:r>
              <a:rPr lang="en-US" baseline="0" dirty="0"/>
              <a:t> NEW</a:t>
            </a:r>
            <a:endParaRPr 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428F1CDD-FB41-D040-9E9B-F225EFB51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D459A2-A354-EB44-A948-BC28B3279D30}" type="slidenum">
              <a:rPr lang="en-GB" altLang="fr-FR" smtClean="0"/>
              <a:pPr/>
              <a:t>5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59383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A5E9DFEF-BD3D-4545-9D60-149D1A9AC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8B207-1B11-664F-984D-B26CCC00B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SON</a:t>
            </a:r>
            <a:r>
              <a:rPr lang="en-US" baseline="0" dirty="0"/>
              <a:t> NEW</a:t>
            </a:r>
            <a:endParaRPr 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428F1CDD-FB41-D040-9E9B-F225EFB51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D459A2-A354-EB44-A948-BC28B3279D30}" type="slidenum">
              <a:rPr lang="en-GB" altLang="fr-FR" smtClean="0"/>
              <a:pPr/>
              <a:t>6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816155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A5E9DFEF-BD3D-4545-9D60-149D1A9AC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8B207-1B11-664F-984D-B26CCC00B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SON</a:t>
            </a:r>
            <a:r>
              <a:rPr lang="en-US" baseline="0" dirty="0"/>
              <a:t> NEW</a:t>
            </a:r>
            <a:endParaRPr 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428F1CDD-FB41-D040-9E9B-F225EFB51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D459A2-A354-EB44-A948-BC28B3279D30}" type="slidenum">
              <a:rPr lang="en-GB" altLang="fr-FR" smtClean="0"/>
              <a:pPr/>
              <a:t>7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142550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A5E9DFEF-BD3D-4545-9D60-149D1A9AC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8B207-1B11-664F-984D-B26CCC00B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428F1CDD-FB41-D040-9E9B-F225EFB51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D459A2-A354-EB44-A948-BC28B3279D30}" type="slidenum">
              <a:rPr lang="en-GB" altLang="fr-FR" smtClean="0"/>
              <a:pPr/>
              <a:t>8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66550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D762-7F37-5A42-87A4-7F6CC3EAE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98BFC-B616-8746-B53E-12DF4E85F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9D2D3-18F4-8443-B63B-9C4C6D1C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D127-EAEC-D34E-9441-B0212F74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23E97-F1A3-D04C-AEF1-0A4178C0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033E4-919F-9D4B-9157-007A78A7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1F2F8-3622-C247-A6B4-81245522F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75D32-9EEA-BB44-98EB-B4A10496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C8EA0-8052-5E49-990D-463CD718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AA59D-9151-BB44-ABE6-2E5281A1F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711BCA-D3F9-6E4C-93C4-428E90804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BEADC-5F13-0549-B369-7B402FCC8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1C3E6-0475-E847-A761-4C8E5CE3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0BCC5-F89D-0748-BEF2-94D3FC03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53732-2F86-1A4F-B724-648F177C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0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8380" y="1618825"/>
            <a:ext cx="10735241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1F026892-1356-0040-8BD8-D0A686C927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0678F3DA-3DA8-4045-AE94-4C03BDC2D41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245A55-F7D4-AE4B-A50B-8F16146DAF55}" type="datetimeFigureOut">
              <a:rPr lang="en-US"/>
              <a:pPr>
                <a:defRPr/>
              </a:pPr>
              <a:t>10/8/2025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5496ED1A-1EB8-5241-89CA-16730F34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94BEEC-A130-DF45-A99A-005AB9C28C6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138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24CF5-2097-E849-843B-6004C14F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CA92E-0D89-1B45-8941-33C1AA5FC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ECFF-1B5A-064D-93CD-5FEF08FD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CFC2C-0B93-1948-B65F-86B67582C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62CCD-4477-BB42-A63C-486E5878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ED7DE-F7B3-F34B-9E0B-CEDE1C5FF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2DEDE-BFB5-9B4B-9A7F-73B4D606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27FF3-F179-8F48-BE9F-40FEEF22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1E05B-5C35-4140-93AA-A62D0849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3083A-2290-4F4C-9E31-0DF3C9DC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7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2FBED-0E18-FC4D-A857-2AE4EF57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0271C-D01F-A846-93AB-15C7C9FDD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F40EB-B77A-ED4A-869B-8912103E7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3101F-1501-FA44-9AC3-6EA3E68A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4B9E1-001F-E742-B4D8-6A0E6EDDF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F7009-B5C5-D64F-8377-A886D3DB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5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6FB1C-C5B0-2D49-9857-7163EF97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9D429-0834-3B42-B775-9DE5E6429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C36A3-0C76-B641-AD3A-F9A36B21B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414E8-3276-0243-B0DA-8F6D18675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BF63F4-E4D2-134E-BABF-A2A1D1E17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0C4A53-6A50-8444-90F1-D841066C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5C422C-571B-484C-A139-6462E2E3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8E396A-B09D-DE4C-9E0F-AE11B1EE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6175-F853-5248-B157-55C03BAE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28B79-8D93-D14C-938E-97066C81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ED591-6D84-8445-989C-D7441545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4AB56-FDF7-3F4F-AF50-367ED25C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03C2C-19C0-3742-B5AF-BC96D9E9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0B767-3558-A341-A36F-3C6EB7973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F57ED-AB8A-6546-9D61-830AB8BF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9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5CE7-C988-AE4E-94EE-884ABFE6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83A0-A108-1F47-BA4E-484F548C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50AF-7CD7-4B45-8F6F-A90DB0D77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B49C3-A86A-DE48-9A41-43F31D38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269D4-5C41-7F47-8B57-DD5DE861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0553E-D34E-6142-8543-A112AE7F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3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1578-9E3F-4642-956B-877E51DD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84C31-2B39-7E4B-96FE-72F932818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39907-1AA4-F241-9A98-0464FD087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ECE24-E9A5-5F4E-8FE3-6384FA50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41584-70F8-9A45-809A-25482C13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3E2B5-4ED0-1D4C-9EBC-A7CE8DA9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3DC575-CD3B-9240-A233-33D10D47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7B1A2-CE86-8443-97CB-D43D4A1A0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CB6C9-2311-C941-A78F-7C8415866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6C732-C520-B54D-A05C-47C1CD249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3F344-0A17-CB4D-ABEE-C85EF2228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6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scription@lyceefrancais.org.uk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scription@lyceefrancais.org.uk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s://www.lyceefrancais.org.uk/apprendre/primair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yceefrancais.org.uk/assets/Uploads/Scolarite-au-LFCG-FR-compressed.pdf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173383-41D8-DC40-AB23-27B18463F6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587"/>
          <a:stretch/>
        </p:blipFill>
        <p:spPr>
          <a:xfrm>
            <a:off x="0" y="14825"/>
            <a:ext cx="12192000" cy="5619651"/>
          </a:xfrm>
          <a:prstGeom prst="rect">
            <a:avLst/>
          </a:prstGeom>
        </p:spPr>
      </p:pic>
      <p:sp>
        <p:nvSpPr>
          <p:cNvPr id="41986" name="object 4">
            <a:extLst>
              <a:ext uri="{FF2B5EF4-FFF2-40B4-BE49-F238E27FC236}">
                <a16:creationId xmlns:a16="http://schemas.microsoft.com/office/drawing/2014/main" id="{BECA9006-3889-FC49-B8EC-4616F023E4E0}"/>
              </a:ext>
            </a:extLst>
          </p:cNvPr>
          <p:cNvSpPr>
            <a:spLocks/>
          </p:cNvSpPr>
          <p:nvPr/>
        </p:nvSpPr>
        <p:spPr bwMode="auto">
          <a:xfrm>
            <a:off x="0" y="5619650"/>
            <a:ext cx="12192000" cy="1238351"/>
          </a:xfrm>
          <a:custGeom>
            <a:avLst/>
            <a:gdLst>
              <a:gd name="T0" fmla="*/ 0 w 9144000"/>
              <a:gd name="T1" fmla="*/ 1629155 h 1629409"/>
              <a:gd name="T2" fmla="*/ 9144000 w 9144000"/>
              <a:gd name="T3" fmla="*/ 1629155 h 1629409"/>
              <a:gd name="T4" fmla="*/ 9144000 w 9144000"/>
              <a:gd name="T5" fmla="*/ 0 h 1629409"/>
              <a:gd name="T6" fmla="*/ 0 w 9144000"/>
              <a:gd name="T7" fmla="*/ 0 h 1629409"/>
              <a:gd name="T8" fmla="*/ 0 w 9144000"/>
              <a:gd name="T9" fmla="*/ 1629155 h 1629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1629409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4EBA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7" name="object 5">
            <a:extLst>
              <a:ext uri="{FF2B5EF4-FFF2-40B4-BE49-F238E27FC236}">
                <a16:creationId xmlns:a16="http://schemas.microsoft.com/office/drawing/2014/main" id="{A887828A-7BE8-E84E-AA3A-8366B4060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1" y="5774914"/>
            <a:ext cx="2027328" cy="95876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89" name="object 7">
            <a:extLst>
              <a:ext uri="{FF2B5EF4-FFF2-40B4-BE49-F238E27FC236}">
                <a16:creationId xmlns:a16="http://schemas.microsoft.com/office/drawing/2014/main" id="{7ADEB8DA-CE8F-FC47-9760-69AE4F9F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678" y="5893910"/>
            <a:ext cx="1506071" cy="715946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88" name="object 6">
            <a:extLst>
              <a:ext uri="{FF2B5EF4-FFF2-40B4-BE49-F238E27FC236}">
                <a16:creationId xmlns:a16="http://schemas.microsoft.com/office/drawing/2014/main" id="{E9CB2260-DCBE-174A-8B9F-6C48370B30E1}"/>
              </a:ext>
            </a:extLst>
          </p:cNvPr>
          <p:cNvSpPr>
            <a:spLocks/>
          </p:cNvSpPr>
          <p:nvPr/>
        </p:nvSpPr>
        <p:spPr bwMode="auto">
          <a:xfrm flipV="1">
            <a:off x="1035052" y="4345496"/>
            <a:ext cx="9576503" cy="318251"/>
          </a:xfrm>
          <a:custGeom>
            <a:avLst/>
            <a:gdLst>
              <a:gd name="T0" fmla="*/ 0 w 2232660"/>
              <a:gd name="T1" fmla="*/ 2232253 w 22326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232660">
                <a:moveTo>
                  <a:pt x="0" y="0"/>
                </a:moveTo>
                <a:lnTo>
                  <a:pt x="2232253" y="0"/>
                </a:lnTo>
              </a:path>
            </a:pathLst>
          </a:custGeom>
          <a:noFill/>
          <a:ln w="914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2EFCCF-75D5-9748-B8F9-763EECBF4ABB}"/>
              </a:ext>
            </a:extLst>
          </p:cNvPr>
          <p:cNvSpPr/>
          <p:nvPr/>
        </p:nvSpPr>
        <p:spPr>
          <a:xfrm>
            <a:off x="967318" y="1794933"/>
            <a:ext cx="8639526" cy="548600"/>
          </a:xfrm>
          <a:prstGeom prst="rect">
            <a:avLst/>
          </a:prstGeom>
          <a:solidFill>
            <a:srgbClr val="4EBAB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ECC8BB-90E0-4D47-AAB8-8BCA72D01CBD}"/>
              </a:ext>
            </a:extLst>
          </p:cNvPr>
          <p:cNvSpPr/>
          <p:nvPr/>
        </p:nvSpPr>
        <p:spPr>
          <a:xfrm>
            <a:off x="967318" y="2483971"/>
            <a:ext cx="8639526" cy="548600"/>
          </a:xfrm>
          <a:prstGeom prst="rect">
            <a:avLst/>
          </a:prstGeom>
          <a:solidFill>
            <a:srgbClr val="4EBAB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9DA4D6-CDD5-CD4E-AFF5-DFADC0BBB07D}"/>
              </a:ext>
            </a:extLst>
          </p:cNvPr>
          <p:cNvSpPr/>
          <p:nvPr/>
        </p:nvSpPr>
        <p:spPr>
          <a:xfrm>
            <a:off x="967318" y="3146668"/>
            <a:ext cx="3074104" cy="548600"/>
          </a:xfrm>
          <a:prstGeom prst="rect">
            <a:avLst/>
          </a:prstGeom>
          <a:solidFill>
            <a:srgbClr val="4EBAB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F63DE3-DFFF-5B47-B299-33BC01BC3951}"/>
              </a:ext>
            </a:extLst>
          </p:cNvPr>
          <p:cNvSpPr/>
          <p:nvPr/>
        </p:nvSpPr>
        <p:spPr>
          <a:xfrm>
            <a:off x="967318" y="3838052"/>
            <a:ext cx="9644238" cy="548600"/>
          </a:xfrm>
          <a:prstGeom prst="rect">
            <a:avLst/>
          </a:prstGeom>
          <a:solidFill>
            <a:srgbClr val="4EBAB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992" name="object 2">
            <a:extLst>
              <a:ext uri="{FF2B5EF4-FFF2-40B4-BE49-F238E27FC236}">
                <a16:creationId xmlns:a16="http://schemas.microsoft.com/office/drawing/2014/main" id="{55EA1049-BE7A-7A42-A54A-4AAD2BEB2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248" y="1722458"/>
            <a:ext cx="10292232" cy="273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50"/>
              </a:spcBef>
            </a:pPr>
            <a:r>
              <a:rPr lang="en-GB" sz="4400" dirty="0">
                <a:solidFill>
                  <a:schemeClr val="bg1"/>
                </a:solidFill>
                <a:latin typeface="+mn-lt"/>
              </a:rPr>
              <a:t>HOW TO APPLY FOR A PLACE </a:t>
            </a:r>
            <a:r>
              <a:rPr lang="en-GB" sz="4400" dirty="0" smtClean="0">
                <a:solidFill>
                  <a:schemeClr val="bg1"/>
                </a:solidFill>
                <a:latin typeface="+mn-lt"/>
              </a:rPr>
              <a:t>AT THE</a:t>
            </a:r>
            <a:endParaRPr lang="en-GB" sz="44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50"/>
              </a:spcBef>
            </a:pPr>
            <a:r>
              <a:rPr lang="fr-FR" sz="4400" dirty="0">
                <a:solidFill>
                  <a:schemeClr val="bg1"/>
                </a:solidFill>
                <a:latin typeface="+mn-lt"/>
              </a:rPr>
              <a:t>LYCÉE FRANÇAIS CHARLES DE GAULLE </a:t>
            </a:r>
            <a:br>
              <a:rPr lang="fr-FR" sz="4400" dirty="0">
                <a:solidFill>
                  <a:schemeClr val="bg1"/>
                </a:solidFill>
                <a:latin typeface="+mn-lt"/>
              </a:rPr>
            </a:br>
            <a:r>
              <a:rPr lang="fr-FR" sz="4400" dirty="0">
                <a:solidFill>
                  <a:schemeClr val="bg1"/>
                </a:solidFill>
                <a:latin typeface="+mn-lt"/>
              </a:rPr>
              <a:t>DE LONDRES </a:t>
            </a:r>
          </a:p>
          <a:p>
            <a:pPr>
              <a:spcBef>
                <a:spcPts val="50"/>
              </a:spcBef>
            </a:pPr>
            <a:r>
              <a:rPr lang="fr-FR" sz="4400" dirty="0">
                <a:solidFill>
                  <a:schemeClr val="bg1"/>
                </a:solidFill>
                <a:latin typeface="+mn-lt"/>
              </a:rPr>
              <a:t>APPLICATION &amp; ADMISSION PROCEDURES </a:t>
            </a:r>
            <a:endParaRPr lang="fr-FR" altLang="en-US" sz="4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64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4">
            <a:extLst>
              <a:ext uri="{FF2B5EF4-FFF2-40B4-BE49-F238E27FC236}">
                <a16:creationId xmlns:a16="http://schemas.microsoft.com/office/drawing/2014/main" id="{5C735466-12AF-514E-B7B8-30C8F7EBED02}"/>
              </a:ext>
            </a:extLst>
          </p:cNvPr>
          <p:cNvSpPr>
            <a:spLocks/>
          </p:cNvSpPr>
          <p:nvPr/>
        </p:nvSpPr>
        <p:spPr bwMode="auto">
          <a:xfrm>
            <a:off x="0" y="5924550"/>
            <a:ext cx="12192000" cy="933450"/>
          </a:xfrm>
          <a:custGeom>
            <a:avLst/>
            <a:gdLst>
              <a:gd name="T0" fmla="*/ 0 w 9144000"/>
              <a:gd name="T1" fmla="*/ 1629155 h 1629409"/>
              <a:gd name="T2" fmla="*/ 9144000 w 9144000"/>
              <a:gd name="T3" fmla="*/ 1629155 h 1629409"/>
              <a:gd name="T4" fmla="*/ 9144000 w 9144000"/>
              <a:gd name="T5" fmla="*/ 0 h 1629409"/>
              <a:gd name="T6" fmla="*/ 0 w 9144000"/>
              <a:gd name="T7" fmla="*/ 0 h 1629409"/>
              <a:gd name="T8" fmla="*/ 0 w 9144000"/>
              <a:gd name="T9" fmla="*/ 1629155 h 1629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1629409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87" y="6013868"/>
            <a:ext cx="1642908" cy="777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495" y="6051369"/>
            <a:ext cx="1363992" cy="6532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8EE00-939C-AFD6-10A1-18514880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87" y="356839"/>
            <a:ext cx="10940000" cy="5541152"/>
          </a:xfrm>
        </p:spPr>
        <p:txBody>
          <a:bodyPr>
            <a:noAutofit/>
          </a:bodyPr>
          <a:lstStyle/>
          <a:p>
            <a:pPr algn="just">
              <a:buClr>
                <a:srgbClr val="4EBAB7"/>
              </a:buClr>
            </a:pPr>
            <a:endParaRPr lang="en-GB" sz="1600" dirty="0" smtClean="0"/>
          </a:p>
          <a:p>
            <a:pPr algn="just">
              <a:buClr>
                <a:srgbClr val="4EBAB7"/>
              </a:buClr>
            </a:pPr>
            <a:endParaRPr lang="en-GB" sz="1600" dirty="0"/>
          </a:p>
          <a:p>
            <a:pPr algn="just">
              <a:buClr>
                <a:srgbClr val="4EBAB7"/>
              </a:buClr>
            </a:pPr>
            <a:r>
              <a:rPr lang="en-GB" sz="1400" dirty="0" smtClean="0"/>
              <a:t>Offers of places are issued after each Admissions Board </a:t>
            </a:r>
            <a:r>
              <a:rPr lang="en-GB" sz="1400" dirty="0"/>
              <a:t>meeting. </a:t>
            </a:r>
            <a:r>
              <a:rPr lang="en-GB" sz="1400" dirty="0" smtClean="0"/>
              <a:t>There </a:t>
            </a:r>
            <a:r>
              <a:rPr lang="en-GB" sz="1400" dirty="0"/>
              <a:t>are </a:t>
            </a:r>
            <a:r>
              <a:rPr lang="en-GB" sz="1400" dirty="0" smtClean="0"/>
              <a:t>several </a:t>
            </a:r>
            <a:r>
              <a:rPr lang="en-GB" sz="1400" dirty="0"/>
              <a:t>board meetings </a:t>
            </a:r>
            <a:r>
              <a:rPr lang="en-GB" sz="1400" dirty="0" smtClean="0"/>
              <a:t>throughout the year. </a:t>
            </a:r>
            <a:r>
              <a:rPr lang="en-GB" sz="1400" dirty="0"/>
              <a:t>Deadlines for each round are shown in the calendar on our website (Admissions → French curriculum → First application for a </a:t>
            </a:r>
            <a:r>
              <a:rPr lang="en-GB" sz="1400" dirty="0" smtClean="0"/>
              <a:t>place). </a:t>
            </a:r>
            <a:r>
              <a:rPr lang="en-GB" sz="1400" dirty="0"/>
              <a:t>Please submit </a:t>
            </a:r>
            <a:r>
              <a:rPr lang="en-GB" sz="1400" b="1" dirty="0">
                <a:solidFill>
                  <a:srgbClr val="4EBAB7"/>
                </a:solidFill>
              </a:rPr>
              <a:t>one online application per child</a:t>
            </a:r>
            <a:r>
              <a:rPr lang="en-GB" sz="1400" dirty="0"/>
              <a:t>. At the end, make sure to click “Submit”; we cannot access applications that are still in progress. </a:t>
            </a:r>
            <a:endParaRPr lang="en-GB" sz="1400" dirty="0" smtClean="0"/>
          </a:p>
          <a:p>
            <a:pPr algn="just">
              <a:buClr>
                <a:srgbClr val="4EBAB7"/>
              </a:buClr>
            </a:pPr>
            <a:endParaRPr lang="en-GB" sz="1400" dirty="0"/>
          </a:p>
          <a:p>
            <a:pPr algn="just">
              <a:buClr>
                <a:srgbClr val="4EBAB7"/>
              </a:buClr>
            </a:pPr>
            <a:r>
              <a:rPr lang="en-GB" sz="1400" dirty="0" smtClean="0"/>
              <a:t>To </a:t>
            </a:r>
            <a:r>
              <a:rPr lang="en-GB" sz="1400" dirty="0"/>
              <a:t>do this, </a:t>
            </a:r>
            <a:r>
              <a:rPr lang="en-GB" sz="1400" dirty="0" smtClean="0"/>
              <a:t>you will need to </a:t>
            </a:r>
            <a:r>
              <a:rPr lang="en-GB" sz="1400" b="1" dirty="0" smtClean="0">
                <a:solidFill>
                  <a:srgbClr val="4EBAB7"/>
                </a:solidFill>
              </a:rPr>
              <a:t>create </a:t>
            </a:r>
            <a:r>
              <a:rPr lang="en-GB" sz="1400" b="1" dirty="0">
                <a:solidFill>
                  <a:srgbClr val="4EBAB7"/>
                </a:solidFill>
              </a:rPr>
              <a:t>an account </a:t>
            </a:r>
            <a:r>
              <a:rPr lang="en-GB" sz="1400" b="1" dirty="0" smtClean="0">
                <a:solidFill>
                  <a:srgbClr val="4EBAB7"/>
                </a:solidFill>
              </a:rPr>
              <a:t>on the online platform </a:t>
            </a:r>
            <a:r>
              <a:rPr lang="en-GB" sz="1400" dirty="0"/>
              <a:t>using </a:t>
            </a:r>
            <a:r>
              <a:rPr lang="en-GB" sz="1400" dirty="0" smtClean="0"/>
              <a:t>your </a:t>
            </a:r>
            <a:r>
              <a:rPr lang="en-GB" sz="1400" b="1" dirty="0" smtClean="0">
                <a:solidFill>
                  <a:srgbClr val="4EBAB7"/>
                </a:solidFill>
              </a:rPr>
              <a:t>first name and family name. </a:t>
            </a:r>
            <a:r>
              <a:rPr lang="en-GB" sz="1400" dirty="0" smtClean="0"/>
              <a:t>We </a:t>
            </a:r>
            <a:r>
              <a:rPr lang="en-GB" sz="1400" dirty="0"/>
              <a:t>suggest you read this guide </a:t>
            </a:r>
            <a:r>
              <a:rPr lang="en-GB" sz="1400" dirty="0" smtClean="0"/>
              <a:t>before proceeding to avoid common mistakes which could slow down </a:t>
            </a:r>
            <a:r>
              <a:rPr lang="en-GB" sz="1400" dirty="0"/>
              <a:t>the registration process or </a:t>
            </a:r>
            <a:r>
              <a:rPr lang="en-GB" sz="1400" dirty="0" smtClean="0"/>
              <a:t>make your application invalid</a:t>
            </a:r>
            <a:r>
              <a:rPr lang="en-GB" sz="1400" dirty="0"/>
              <a:t>.</a:t>
            </a:r>
          </a:p>
          <a:p>
            <a:pPr algn="just">
              <a:buClr>
                <a:srgbClr val="4EBAB7"/>
              </a:buClr>
            </a:pPr>
            <a:endParaRPr lang="fr-FR" sz="1400" dirty="0"/>
          </a:p>
          <a:p>
            <a:pPr algn="just">
              <a:buClr>
                <a:srgbClr val="4EBAB7"/>
              </a:buClr>
            </a:pPr>
            <a:r>
              <a:rPr lang="en-GB" sz="1400" dirty="0"/>
              <a:t>Click on </a:t>
            </a:r>
            <a:r>
              <a:rPr lang="en-GB" sz="1400" dirty="0" smtClean="0"/>
              <a:t>“Registrations”, </a:t>
            </a:r>
            <a:r>
              <a:rPr lang="en-GB" sz="1400" dirty="0"/>
              <a:t>then on </a:t>
            </a:r>
            <a:r>
              <a:rPr lang="en-GB" sz="1400" dirty="0" smtClean="0"/>
              <a:t>“</a:t>
            </a:r>
            <a:r>
              <a:rPr lang="en-GB" sz="1400" i="1" dirty="0"/>
              <a:t>New </a:t>
            </a:r>
            <a:r>
              <a:rPr lang="en-GB" sz="1400" i="1" dirty="0" smtClean="0"/>
              <a:t>Registration</a:t>
            </a:r>
            <a:r>
              <a:rPr lang="en-GB" sz="1400" dirty="0" smtClean="0"/>
              <a:t>” under the section “Add a child”. </a:t>
            </a:r>
            <a:r>
              <a:rPr lang="en-GB" sz="1400" dirty="0"/>
              <a:t>Follow the 6 steps, making sure you complete </a:t>
            </a:r>
            <a:r>
              <a:rPr lang="en-GB" sz="1400" dirty="0" smtClean="0"/>
              <a:t>all </a:t>
            </a:r>
            <a:r>
              <a:rPr lang="en-GB" sz="1400" dirty="0"/>
              <a:t>mandatory fields (boxed in red). Please check that the pre-registration file is submitted </a:t>
            </a:r>
            <a:r>
              <a:rPr lang="en-GB" sz="1400" b="1" dirty="0">
                <a:solidFill>
                  <a:srgbClr val="4EBAB7"/>
                </a:solidFill>
              </a:rPr>
              <a:t>in the child’s name </a:t>
            </a:r>
            <a:r>
              <a:rPr lang="en-GB" sz="1400" dirty="0" smtClean="0"/>
              <a:t>- not the parent’s. </a:t>
            </a:r>
            <a:r>
              <a:rPr lang="en-GB" sz="1400" dirty="0"/>
              <a:t>Do not change the “Expected entry date” </a:t>
            </a:r>
            <a:r>
              <a:rPr lang="en-GB" sz="1400" dirty="0" smtClean="0"/>
              <a:t>even if your planning for an in-year admission. </a:t>
            </a:r>
            <a:r>
              <a:rPr lang="en-GB" sz="1400" dirty="0"/>
              <a:t>On step 4, </a:t>
            </a:r>
            <a:r>
              <a:rPr lang="en-GB" sz="1400" dirty="0" smtClean="0"/>
              <a:t>adding the name and contacts of </a:t>
            </a:r>
            <a:r>
              <a:rPr lang="en-GB" sz="1400" dirty="0"/>
              <a:t>the child’s second legal </a:t>
            </a:r>
            <a:r>
              <a:rPr lang="en-GB" sz="1400" dirty="0" smtClean="0"/>
              <a:t>guardian </a:t>
            </a:r>
            <a:r>
              <a:rPr lang="en-GB" sz="1400" b="1" dirty="0">
                <a:solidFill>
                  <a:srgbClr val="4EBAB7"/>
                </a:solidFill>
              </a:rPr>
              <a:t>is mandatory </a:t>
            </a:r>
            <a:r>
              <a:rPr lang="en-GB" sz="1400" dirty="0" smtClean="0"/>
              <a:t>(if </a:t>
            </a:r>
            <a:r>
              <a:rPr lang="en-GB" sz="1400" dirty="0"/>
              <a:t>there is </a:t>
            </a:r>
            <a:r>
              <a:rPr lang="en-GB" sz="1400" dirty="0" smtClean="0"/>
              <a:t>one). </a:t>
            </a:r>
            <a:r>
              <a:rPr lang="en-GB" sz="1400" dirty="0"/>
              <a:t>On Step 5, </a:t>
            </a:r>
            <a:r>
              <a:rPr lang="en-GB" sz="1400" b="1" dirty="0">
                <a:solidFill>
                  <a:srgbClr val="4EBAB7"/>
                </a:solidFill>
              </a:rPr>
              <a:t>upload all supporting documents</a:t>
            </a:r>
            <a:r>
              <a:rPr lang="en-GB" sz="1400" dirty="0"/>
              <a:t> </a:t>
            </a:r>
            <a:r>
              <a:rPr lang="en-GB" sz="1400" b="1" dirty="0" smtClean="0">
                <a:solidFill>
                  <a:srgbClr val="4EBAB7"/>
                </a:solidFill>
              </a:rPr>
              <a:t>in one go </a:t>
            </a:r>
            <a:r>
              <a:rPr lang="en-GB" sz="1400" dirty="0" smtClean="0"/>
              <a:t>and </a:t>
            </a:r>
            <a:r>
              <a:rPr lang="en-GB" sz="1400" dirty="0"/>
              <a:t>click on Step 6 “Confirmation”. </a:t>
            </a:r>
            <a:r>
              <a:rPr lang="en-GB" sz="1400" dirty="0" smtClean="0"/>
              <a:t>You will receive an </a:t>
            </a:r>
            <a:r>
              <a:rPr lang="en-GB" sz="1400" dirty="0"/>
              <a:t>automatic email </a:t>
            </a:r>
            <a:r>
              <a:rPr lang="en-GB" sz="1400" dirty="0" smtClean="0"/>
              <a:t>confirming completion of your submission. </a:t>
            </a:r>
            <a:r>
              <a:rPr lang="en-GB" sz="1400" b="1" dirty="0" smtClean="0">
                <a:solidFill>
                  <a:srgbClr val="4EBAB7"/>
                </a:solidFill>
              </a:rPr>
              <a:t>Please delete </a:t>
            </a:r>
            <a:r>
              <a:rPr lang="en-GB" sz="1400" b="1" dirty="0">
                <a:solidFill>
                  <a:srgbClr val="4EBAB7"/>
                </a:solidFill>
              </a:rPr>
              <a:t>any </a:t>
            </a:r>
            <a:r>
              <a:rPr lang="en-GB" sz="1400" b="1" dirty="0" smtClean="0">
                <a:solidFill>
                  <a:srgbClr val="4EBAB7"/>
                </a:solidFill>
              </a:rPr>
              <a:t>complete or incomplete </a:t>
            </a:r>
            <a:r>
              <a:rPr lang="en-GB" sz="1400" b="1" dirty="0">
                <a:solidFill>
                  <a:srgbClr val="4EBAB7"/>
                </a:solidFill>
              </a:rPr>
              <a:t>or </a:t>
            </a:r>
            <a:r>
              <a:rPr lang="en-GB" sz="1400" b="1" dirty="0" smtClean="0">
                <a:solidFill>
                  <a:srgbClr val="4EBAB7"/>
                </a:solidFill>
              </a:rPr>
              <a:t>duplicate files to avoid confusion.</a:t>
            </a:r>
            <a:endParaRPr lang="en-GB" sz="1400" dirty="0"/>
          </a:p>
          <a:p>
            <a:pPr algn="just">
              <a:buClr>
                <a:srgbClr val="4EBAB7"/>
              </a:buClr>
            </a:pPr>
            <a:endParaRPr lang="fr-FR" sz="1400" dirty="0"/>
          </a:p>
          <a:p>
            <a:pPr algn="just">
              <a:buClr>
                <a:srgbClr val="4EBAB7"/>
              </a:buClr>
            </a:pPr>
            <a:r>
              <a:rPr lang="en-GB" sz="1400" dirty="0"/>
              <a:t>Applications will be reviewed by the admissions board committee</a:t>
            </a:r>
            <a:r>
              <a:rPr lang="en-GB" sz="1400" b="1" dirty="0">
                <a:solidFill>
                  <a:srgbClr val="4EBAB7"/>
                </a:solidFill>
              </a:rPr>
              <a:t> b</a:t>
            </a:r>
            <a:r>
              <a:rPr lang="en-GB" sz="1400" b="1" dirty="0" smtClean="0">
                <a:solidFill>
                  <a:srgbClr val="4EBAB7"/>
                </a:solidFill>
              </a:rPr>
              <a:t>y order of priority </a:t>
            </a:r>
            <a:r>
              <a:rPr lang="en-GB" sz="1400" dirty="0"/>
              <a:t>such as highlighted in the </a:t>
            </a:r>
            <a:r>
              <a:rPr lang="en-GB" sz="1400" dirty="0" err="1"/>
              <a:t>Lycée’s</a:t>
            </a:r>
            <a:r>
              <a:rPr lang="en-GB" sz="1400" dirty="0"/>
              <a:t> </a:t>
            </a:r>
            <a:r>
              <a:rPr lang="en-GB" sz="1400" b="1" dirty="0" smtClean="0">
                <a:solidFill>
                  <a:srgbClr val="4EBAB7"/>
                </a:solidFill>
              </a:rPr>
              <a:t>Admissions Priority Criteria</a:t>
            </a:r>
            <a:r>
              <a:rPr lang="en-GB" sz="1400" dirty="0" smtClean="0"/>
              <a:t>. </a:t>
            </a:r>
            <a:r>
              <a:rPr lang="en-GB" sz="1400" dirty="0"/>
              <a:t>Decisions are then notified by email to families within the deadlines featured in our calendar. Please do check your "</a:t>
            </a:r>
            <a:r>
              <a:rPr lang="en-GB" sz="1400" i="1" dirty="0"/>
              <a:t>Junk Mail</a:t>
            </a:r>
            <a:r>
              <a:rPr lang="en-GB" sz="1400" dirty="0"/>
              <a:t>" around said dates. Our messages are sent via a mass mailing platform and some inboxes are set up to block these emails. Alternatively, you can add </a:t>
            </a:r>
            <a:r>
              <a:rPr lang="fr-FR" sz="1400" dirty="0">
                <a:hlinkClick r:id="rId5"/>
              </a:rPr>
              <a:t>inscription@lyceefrancais.org.uk</a:t>
            </a:r>
            <a:r>
              <a:rPr lang="fr-FR" sz="1400" dirty="0"/>
              <a:t> </a:t>
            </a:r>
            <a:r>
              <a:rPr lang="en-GB" sz="1400" dirty="0"/>
              <a:t>to your contact list to ensure you receive all our communications. </a:t>
            </a:r>
            <a:r>
              <a:rPr lang="en-GB" sz="1400" b="1" dirty="0">
                <a:solidFill>
                  <a:srgbClr val="4EBAB7"/>
                </a:solidFill>
              </a:rPr>
              <a:t>We do not </a:t>
            </a:r>
            <a:r>
              <a:rPr lang="en-GB" sz="1400" b="1" dirty="0" smtClean="0">
                <a:solidFill>
                  <a:srgbClr val="4EBAB7"/>
                </a:solidFill>
              </a:rPr>
              <a:t>share decisions </a:t>
            </a:r>
            <a:r>
              <a:rPr lang="en-GB" sz="1400" b="1" dirty="0">
                <a:solidFill>
                  <a:srgbClr val="4EBAB7"/>
                </a:solidFill>
              </a:rPr>
              <a:t>over the phone</a:t>
            </a:r>
            <a:r>
              <a:rPr lang="en-GB" sz="1400" dirty="0"/>
              <a:t>.</a:t>
            </a:r>
            <a:endParaRPr lang="fr-FR" sz="14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4DB6BF7-8BC6-F644-A98F-623E32AC9587}"/>
              </a:ext>
            </a:extLst>
          </p:cNvPr>
          <p:cNvSpPr txBox="1">
            <a:spLocks/>
          </p:cNvSpPr>
          <p:nvPr/>
        </p:nvSpPr>
        <p:spPr>
          <a:xfrm>
            <a:off x="701673" y="454367"/>
            <a:ext cx="6114763" cy="369332"/>
          </a:xfrm>
          <a:prstGeom prst="rect">
            <a:avLst/>
          </a:prstGeom>
          <a:solidFill>
            <a:srgbClr val="CCECFF"/>
          </a:solidFill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fr-FR" sz="2400" dirty="0" smtClean="0">
                <a:solidFill>
                  <a:srgbClr val="4EBAB7"/>
                </a:solidFill>
              </a:rPr>
              <a:t>ENROLMENT PROCESS OVERVIEW </a:t>
            </a:r>
            <a:endParaRPr lang="fr-FR" sz="2400" dirty="0">
              <a:solidFill>
                <a:srgbClr val="4EBAB7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5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1000">
        <p14:flip dir="r"/>
      </p:transition>
    </mc:Choice>
    <mc:Fallback xmlns="">
      <p:transition spd="slow" advClick="0" advTm="3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4">
            <a:extLst>
              <a:ext uri="{FF2B5EF4-FFF2-40B4-BE49-F238E27FC236}">
                <a16:creationId xmlns:a16="http://schemas.microsoft.com/office/drawing/2014/main" id="{5C735466-12AF-514E-B7B8-30C8F7EBED02}"/>
              </a:ext>
            </a:extLst>
          </p:cNvPr>
          <p:cNvSpPr>
            <a:spLocks/>
          </p:cNvSpPr>
          <p:nvPr/>
        </p:nvSpPr>
        <p:spPr bwMode="auto">
          <a:xfrm>
            <a:off x="0" y="5944005"/>
            <a:ext cx="12192000" cy="933450"/>
          </a:xfrm>
          <a:custGeom>
            <a:avLst/>
            <a:gdLst>
              <a:gd name="T0" fmla="*/ 0 w 9144000"/>
              <a:gd name="T1" fmla="*/ 1629155 h 1629409"/>
              <a:gd name="T2" fmla="*/ 9144000 w 9144000"/>
              <a:gd name="T3" fmla="*/ 1629155 h 1629409"/>
              <a:gd name="T4" fmla="*/ 9144000 w 9144000"/>
              <a:gd name="T5" fmla="*/ 0 h 1629409"/>
              <a:gd name="T6" fmla="*/ 0 w 9144000"/>
              <a:gd name="T7" fmla="*/ 0 h 1629409"/>
              <a:gd name="T8" fmla="*/ 0 w 9144000"/>
              <a:gd name="T9" fmla="*/ 1629155 h 1629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1629409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Rectangle 1">
            <a:extLst>
              <a:ext uri="{FF2B5EF4-FFF2-40B4-BE49-F238E27FC236}">
                <a16:creationId xmlns:a16="http://schemas.microsoft.com/office/drawing/2014/main" id="{87A1AC9D-1C88-0F47-B528-502A13659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451617"/>
            <a:ext cx="216726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altLang="en-US" sz="600"/>
          </a:p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84DB6BF7-8BC6-F644-A98F-623E32AC9587}"/>
              </a:ext>
            </a:extLst>
          </p:cNvPr>
          <p:cNvSpPr txBox="1">
            <a:spLocks/>
          </p:cNvSpPr>
          <p:nvPr/>
        </p:nvSpPr>
        <p:spPr>
          <a:xfrm>
            <a:off x="701674" y="454367"/>
            <a:ext cx="4098926" cy="369332"/>
          </a:xfrm>
          <a:prstGeom prst="rect">
            <a:avLst/>
          </a:prstGeom>
          <a:solidFill>
            <a:srgbClr val="CCECFF"/>
          </a:solidFill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fr-FR" sz="2400" dirty="0">
                <a:solidFill>
                  <a:srgbClr val="4EBAB7"/>
                </a:solidFill>
              </a:rPr>
              <a:t>SUPPORTING DOCUMENTS</a:t>
            </a:r>
            <a:endParaRPr lang="fr-FR" sz="2400" dirty="0">
              <a:solidFill>
                <a:srgbClr val="4EBAB7"/>
              </a:solidFill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87" y="6013868"/>
            <a:ext cx="1642908" cy="777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495" y="6051369"/>
            <a:ext cx="1363992" cy="65325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E031D-F693-7971-DF66-1DBCE883F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74" y="893562"/>
            <a:ext cx="10940000" cy="512030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GB" sz="1100" b="1" dirty="0" smtClean="0">
                <a:solidFill>
                  <a:srgbClr val="D92240"/>
                </a:solidFill>
              </a:rPr>
              <a:t>Copy of full Family Record Book </a:t>
            </a:r>
            <a:r>
              <a:rPr lang="en-GB" sz="1100" dirty="0"/>
              <a:t>The document must show the names of the parents and the child. In the case of a birth certificate issued abroad, it must be translated if no mention appears in English or French in the original </a:t>
            </a:r>
            <a:r>
              <a:rPr lang="en-GB" sz="1100" dirty="0" smtClean="0"/>
              <a:t>document;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GB" sz="800" b="1" dirty="0" smtClean="0">
              <a:solidFill>
                <a:srgbClr val="D9224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GB" sz="1100" b="1" dirty="0" smtClean="0">
                <a:solidFill>
                  <a:srgbClr val="D92240"/>
                </a:solidFill>
              </a:rPr>
              <a:t>Photocopy of valid passports </a:t>
            </a:r>
            <a:r>
              <a:rPr lang="en-GB" sz="1100" dirty="0" smtClean="0"/>
              <a:t>for parents and child. Passports are preferred. </a:t>
            </a:r>
            <a:r>
              <a:rPr lang="en-GB" sz="1100" dirty="0"/>
              <a:t>The names must match those on the family record book or the birth </a:t>
            </a:r>
            <a:r>
              <a:rPr lang="en-GB" sz="1100" dirty="0" smtClean="0"/>
              <a:t>certificate;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fr-FR" sz="800" b="1" dirty="0" smtClean="0">
              <a:solidFill>
                <a:srgbClr val="D9224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fr-FR" sz="1100" b="1" dirty="0" smtClean="0">
                <a:solidFill>
                  <a:srgbClr val="D92240"/>
                </a:solidFill>
              </a:rPr>
              <a:t>Admission </a:t>
            </a:r>
            <a:r>
              <a:rPr lang="fr-FR" sz="1100" b="1" dirty="0">
                <a:solidFill>
                  <a:srgbClr val="D92240"/>
                </a:solidFill>
              </a:rPr>
              <a:t>application </a:t>
            </a:r>
            <a:r>
              <a:rPr lang="fr-FR" sz="1100" b="1" dirty="0" err="1">
                <a:solidFill>
                  <a:srgbClr val="D92240"/>
                </a:solidFill>
              </a:rPr>
              <a:t>form</a:t>
            </a:r>
            <a:r>
              <a:rPr lang="fr-FR" sz="1100" b="1" dirty="0">
                <a:solidFill>
                  <a:srgbClr val="D92240"/>
                </a:solidFill>
              </a:rPr>
              <a:t> </a:t>
            </a:r>
            <a:r>
              <a:rPr lang="en-GB" sz="1100" dirty="0"/>
              <a:t>The signatures of </a:t>
            </a:r>
            <a:r>
              <a:rPr lang="en-GB" sz="1100" b="1" dirty="0"/>
              <a:t>both legal guardians </a:t>
            </a:r>
            <a:r>
              <a:rPr lang="en-GB" sz="1100" dirty="0"/>
              <a:t>are required for </a:t>
            </a:r>
            <a:r>
              <a:rPr lang="en-GB" sz="1100" b="1" dirty="0"/>
              <a:t>each of the three sections </a:t>
            </a:r>
            <a:r>
              <a:rPr lang="en-GB" sz="1100" dirty="0"/>
              <a:t>of this document. If one parent has sole authority over educational decisions, a copy of the court ruling will be </a:t>
            </a:r>
            <a:r>
              <a:rPr lang="en-GB" sz="1100" dirty="0" smtClean="0"/>
              <a:t>requested. A </a:t>
            </a:r>
            <a:r>
              <a:rPr lang="en-GB" sz="1100" dirty="0"/>
              <a:t>genuine signature is </a:t>
            </a:r>
            <a:r>
              <a:rPr lang="en-GB" sz="1100" dirty="0" smtClean="0"/>
              <a:t>required - no </a:t>
            </a:r>
            <a:r>
              <a:rPr lang="en-GB" sz="1100" dirty="0"/>
              <a:t>typed </a:t>
            </a:r>
            <a:r>
              <a:rPr lang="en-GB" sz="1100" dirty="0" smtClean="0"/>
              <a:t>name;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GB" sz="1100" b="1" dirty="0">
              <a:solidFill>
                <a:srgbClr val="D9224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GB" sz="1100" b="1" dirty="0" smtClean="0">
                <a:solidFill>
                  <a:srgbClr val="D92240"/>
                </a:solidFill>
              </a:rPr>
              <a:t>Residence </a:t>
            </a:r>
            <a:r>
              <a:rPr lang="en-GB" sz="1100" b="1" dirty="0">
                <a:solidFill>
                  <a:srgbClr val="D92240"/>
                </a:solidFill>
              </a:rPr>
              <a:t>title </a:t>
            </a:r>
            <a:r>
              <a:rPr lang="fr-FR" sz="1100" b="1" dirty="0">
                <a:solidFill>
                  <a:srgbClr val="D92240"/>
                </a:solidFill>
              </a:rPr>
              <a:t>* </a:t>
            </a:r>
            <a:r>
              <a:rPr lang="en-GB" sz="1100" b="1" dirty="0"/>
              <a:t>For British or Irish pupils</a:t>
            </a:r>
            <a:r>
              <a:rPr lang="en-GB" sz="1100" dirty="0"/>
              <a:t>, please upload their British or Irish passport. </a:t>
            </a:r>
            <a:r>
              <a:rPr lang="en-GB" sz="1100" b="1" dirty="0"/>
              <a:t>For other nationals </a:t>
            </a:r>
            <a:r>
              <a:rPr lang="en-GB" sz="1100" dirty="0"/>
              <a:t>who are </a:t>
            </a:r>
            <a:r>
              <a:rPr lang="en-GB" sz="1100" b="1" dirty="0"/>
              <a:t>already in the UK </a:t>
            </a:r>
            <a:r>
              <a:rPr lang="en-GB" sz="1100" dirty="0"/>
              <a:t>at the time of registration, please upload proof of the child’s right to reside and study in the </a:t>
            </a:r>
            <a:r>
              <a:rPr lang="en-GB" sz="1100" dirty="0" smtClean="0"/>
              <a:t>UK:  </a:t>
            </a:r>
            <a:r>
              <a:rPr lang="en-GB" sz="1100" dirty="0"/>
              <a:t>Dependent child visa/pre-settled/settled status/diplomatic exemption. </a:t>
            </a:r>
            <a:r>
              <a:rPr lang="en-GB" sz="1100" b="1" dirty="0"/>
              <a:t>For other nationals </a:t>
            </a:r>
            <a:r>
              <a:rPr lang="en-GB" sz="1100" dirty="0"/>
              <a:t>who do not live in the UK</a:t>
            </a:r>
            <a:r>
              <a:rPr lang="en-GB" sz="1100" b="1" dirty="0"/>
              <a:t> </a:t>
            </a:r>
            <a:r>
              <a:rPr lang="en-GB" sz="1100" dirty="0"/>
              <a:t>at the time of registration, proof of your child’s right to study in the UK needs to be sent before September 2026. Please note that ETAs </a:t>
            </a:r>
            <a:r>
              <a:rPr lang="en-GB" sz="1100" dirty="0" smtClean="0"/>
              <a:t>(tourist visa) are </a:t>
            </a:r>
            <a:r>
              <a:rPr lang="en-GB" sz="1100" dirty="0"/>
              <a:t>not accepted. Your child will not be authorized to start school before his/her right to reside and study in the UK is confirmed;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GB" sz="800" b="1" dirty="0">
              <a:solidFill>
                <a:srgbClr val="D9224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fr-FR" sz="1100" b="1" dirty="0" smtClean="0">
                <a:solidFill>
                  <a:srgbClr val="D92240"/>
                </a:solidFill>
              </a:rPr>
              <a:t>Proof of </a:t>
            </a:r>
            <a:r>
              <a:rPr lang="fr-FR" sz="1100" b="1" dirty="0" err="1" smtClean="0">
                <a:solidFill>
                  <a:srgbClr val="D92240"/>
                </a:solidFill>
              </a:rPr>
              <a:t>address</a:t>
            </a:r>
            <a:r>
              <a:rPr lang="fr-FR" sz="1100" b="1" dirty="0" smtClean="0">
                <a:solidFill>
                  <a:srgbClr val="D92240"/>
                </a:solidFill>
              </a:rPr>
              <a:t> in London </a:t>
            </a:r>
            <a:r>
              <a:rPr lang="fr-FR" sz="1100" dirty="0" smtClean="0"/>
              <a:t>(utility bill, </a:t>
            </a:r>
            <a:r>
              <a:rPr lang="fr-FR" sz="1100" dirty="0" err="1" smtClean="0"/>
              <a:t>tenancy</a:t>
            </a:r>
            <a:r>
              <a:rPr lang="fr-FR" sz="1100" dirty="0" smtClean="0"/>
              <a:t> agreement)</a:t>
            </a:r>
            <a:r>
              <a:rPr lang="fr-FR" sz="1100" b="1" dirty="0" smtClean="0">
                <a:solidFill>
                  <a:srgbClr val="D92240"/>
                </a:solidFill>
              </a:rPr>
              <a:t>*</a:t>
            </a:r>
            <a:r>
              <a:rPr lang="fr-FR" sz="1100" dirty="0" smtClean="0"/>
              <a:t>: This document </a:t>
            </a:r>
            <a:r>
              <a:rPr lang="fr-FR" sz="1100" dirty="0" err="1" smtClean="0"/>
              <a:t>should</a:t>
            </a:r>
            <a:r>
              <a:rPr lang="fr-FR" sz="1100" dirty="0" smtClean="0"/>
              <a:t> </a:t>
            </a:r>
            <a:r>
              <a:rPr lang="fr-FR" sz="1100" dirty="0" err="1" smtClean="0"/>
              <a:t>be</a:t>
            </a:r>
            <a:r>
              <a:rPr lang="fr-FR" sz="1100" dirty="0" smtClean="0"/>
              <a:t> in the </a:t>
            </a:r>
            <a:r>
              <a:rPr lang="fr-FR" sz="1100" dirty="0" err="1" smtClean="0"/>
              <a:t>name</a:t>
            </a:r>
            <a:r>
              <a:rPr lang="fr-FR" sz="1100" dirty="0" smtClean="0"/>
              <a:t> of at least one parent and </a:t>
            </a:r>
            <a:r>
              <a:rPr lang="fr-FR" sz="1100" dirty="0" err="1" smtClean="0"/>
              <a:t>less</a:t>
            </a:r>
            <a:r>
              <a:rPr lang="fr-FR" sz="1100" dirty="0" smtClean="0"/>
              <a:t> </a:t>
            </a:r>
            <a:r>
              <a:rPr lang="fr-FR" sz="1100" dirty="0" err="1" smtClean="0"/>
              <a:t>than</a:t>
            </a:r>
            <a:r>
              <a:rPr lang="fr-FR" sz="1100" dirty="0" smtClean="0"/>
              <a:t> 6 </a:t>
            </a:r>
            <a:r>
              <a:rPr lang="fr-FR" sz="1100" dirty="0" err="1" smtClean="0"/>
              <a:t>months</a:t>
            </a:r>
            <a:r>
              <a:rPr lang="fr-FR" sz="1100" dirty="0" smtClean="0"/>
              <a:t> </a:t>
            </a:r>
            <a:r>
              <a:rPr lang="fr-FR" sz="1100" dirty="0" err="1" smtClean="0"/>
              <a:t>old</a:t>
            </a:r>
            <a:r>
              <a:rPr lang="fr-FR" sz="1100" dirty="0" smtClean="0"/>
              <a:t>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fr-FR" sz="600" b="1" dirty="0" smtClean="0">
              <a:solidFill>
                <a:srgbClr val="D9224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fr-FR" sz="1100" b="1" dirty="0" err="1" smtClean="0">
                <a:solidFill>
                  <a:srgbClr val="D92240"/>
                </a:solidFill>
              </a:rPr>
              <a:t>Certificate</a:t>
            </a:r>
            <a:r>
              <a:rPr lang="fr-FR" sz="1100" b="1" dirty="0" smtClean="0">
                <a:solidFill>
                  <a:srgbClr val="D92240"/>
                </a:solidFill>
              </a:rPr>
              <a:t> of </a:t>
            </a:r>
            <a:r>
              <a:rPr lang="fr-FR" sz="1100" b="1" dirty="0" err="1" smtClean="0">
                <a:solidFill>
                  <a:srgbClr val="D92240"/>
                </a:solidFill>
              </a:rPr>
              <a:t>attendance</a:t>
            </a:r>
            <a:r>
              <a:rPr lang="fr-FR" sz="1100" b="1" dirty="0" smtClean="0">
                <a:solidFill>
                  <a:srgbClr val="D92240"/>
                </a:solidFill>
              </a:rPr>
              <a:t>: </a:t>
            </a:r>
            <a:r>
              <a:rPr lang="fr-FR" sz="1100" dirty="0" err="1"/>
              <a:t>Madatory</a:t>
            </a:r>
            <a:r>
              <a:rPr lang="fr-FR" sz="1100" dirty="0"/>
              <a:t> </a:t>
            </a:r>
            <a:r>
              <a:rPr lang="fr-FR" sz="1100" dirty="0" smtClean="0"/>
              <a:t>for all </a:t>
            </a:r>
            <a:r>
              <a:rPr lang="fr-FR" sz="1100" dirty="0" err="1" smtClean="0"/>
              <a:t>children</a:t>
            </a:r>
            <a:r>
              <a:rPr lang="fr-FR" sz="1100" dirty="0" smtClean="0"/>
              <a:t> </a:t>
            </a:r>
            <a:r>
              <a:rPr lang="fr-FR" sz="1100" dirty="0" err="1" smtClean="0"/>
              <a:t>except</a:t>
            </a:r>
            <a:r>
              <a:rPr lang="fr-FR" sz="1100" dirty="0" smtClean="0"/>
              <a:t> for </a:t>
            </a:r>
            <a:r>
              <a:rPr lang="fr-FR" sz="1100" dirty="0" err="1" smtClean="0"/>
              <a:t>Marternelle</a:t>
            </a:r>
            <a:r>
              <a:rPr lang="fr-FR" sz="1100" dirty="0" smtClean="0"/>
              <a:t> applications (PS, MS or GS) if the </a:t>
            </a:r>
            <a:r>
              <a:rPr lang="fr-FR" sz="1100" dirty="0" err="1" smtClean="0"/>
              <a:t>child</a:t>
            </a:r>
            <a:r>
              <a:rPr lang="fr-FR" sz="1100" dirty="0" smtClean="0"/>
              <a:t> </a:t>
            </a:r>
            <a:r>
              <a:rPr lang="fr-FR" sz="1100" dirty="0" err="1" smtClean="0"/>
              <a:t>does</a:t>
            </a:r>
            <a:r>
              <a:rPr lang="fr-FR" sz="1100" dirty="0" smtClean="0"/>
              <a:t> not </a:t>
            </a:r>
            <a:r>
              <a:rPr lang="fr-FR" sz="1100" dirty="0" err="1" smtClean="0"/>
              <a:t>already</a:t>
            </a:r>
            <a:r>
              <a:rPr lang="fr-FR" sz="1100" dirty="0" smtClean="0"/>
              <a:t> attend a </a:t>
            </a:r>
            <a:r>
              <a:rPr lang="fr-FR" sz="1100" dirty="0" err="1" smtClean="0"/>
              <a:t>school</a:t>
            </a:r>
            <a:r>
              <a:rPr lang="fr-FR" sz="1100" dirty="0" smtClean="0"/>
              <a:t> or a nursery. </a:t>
            </a:r>
            <a:endParaRPr lang="fr-FR" sz="11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fr-FR" sz="600" b="1" dirty="0" smtClean="0">
              <a:solidFill>
                <a:srgbClr val="D9224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fr-FR" sz="1100" b="1" dirty="0" smtClean="0">
                <a:solidFill>
                  <a:srgbClr val="D92240"/>
                </a:solidFill>
              </a:rPr>
              <a:t>Last </a:t>
            </a:r>
            <a:r>
              <a:rPr lang="fr-FR" sz="1100" b="1" dirty="0" err="1" smtClean="0">
                <a:solidFill>
                  <a:srgbClr val="D92240"/>
                </a:solidFill>
              </a:rPr>
              <a:t>two</a:t>
            </a:r>
            <a:r>
              <a:rPr lang="fr-FR" sz="1100" b="1" dirty="0" smtClean="0">
                <a:solidFill>
                  <a:srgbClr val="D92240"/>
                </a:solidFill>
              </a:rPr>
              <a:t> </a:t>
            </a:r>
            <a:r>
              <a:rPr lang="fr-FR" sz="1100" b="1" dirty="0" err="1" smtClean="0">
                <a:solidFill>
                  <a:srgbClr val="D92240"/>
                </a:solidFill>
              </a:rPr>
              <a:t>years</a:t>
            </a:r>
            <a:r>
              <a:rPr lang="fr-FR" sz="1100" b="1" dirty="0" smtClean="0">
                <a:solidFill>
                  <a:srgbClr val="D92240"/>
                </a:solidFill>
              </a:rPr>
              <a:t> of the </a:t>
            </a:r>
            <a:r>
              <a:rPr lang="fr-FR" sz="1100" b="1" dirty="0" err="1" smtClean="0">
                <a:solidFill>
                  <a:srgbClr val="D92240"/>
                </a:solidFill>
              </a:rPr>
              <a:t>child’s</a:t>
            </a:r>
            <a:r>
              <a:rPr lang="fr-FR" sz="1100" b="1" dirty="0" smtClean="0">
                <a:solidFill>
                  <a:srgbClr val="D92240"/>
                </a:solidFill>
              </a:rPr>
              <a:t> </a:t>
            </a:r>
            <a:r>
              <a:rPr lang="fr-FR" sz="1100" b="1" dirty="0" err="1" smtClean="0">
                <a:solidFill>
                  <a:srgbClr val="D92240"/>
                </a:solidFill>
              </a:rPr>
              <a:t>school</a:t>
            </a:r>
            <a:r>
              <a:rPr lang="fr-FR" sz="1100" b="1" dirty="0" smtClean="0">
                <a:solidFill>
                  <a:srgbClr val="D92240"/>
                </a:solidFill>
              </a:rPr>
              <a:t> reports (bulletins)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sz="1100" dirty="0" smtClean="0"/>
              <a:t>Please insert all reports for 2024–2025 </a:t>
            </a:r>
            <a:r>
              <a:rPr lang="en-GB" sz="1100" dirty="0"/>
              <a:t>(3 terms or 2 semesters</a:t>
            </a:r>
            <a:r>
              <a:rPr lang="en-GB" sz="1100" dirty="0" smtClean="0"/>
              <a:t>).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sz="1100" dirty="0" smtClean="0"/>
              <a:t>2025–2026 </a:t>
            </a:r>
            <a:r>
              <a:rPr lang="en-GB" sz="1100" dirty="0"/>
              <a:t>school </a:t>
            </a:r>
            <a:r>
              <a:rPr lang="en-GB" sz="1100" dirty="0" smtClean="0"/>
              <a:t>reports must be sent to </a:t>
            </a:r>
            <a:r>
              <a:rPr lang="en-GB" sz="1100" dirty="0" smtClean="0">
                <a:hlinkClick r:id="rId5"/>
              </a:rPr>
              <a:t>inscription@lyceefrancais.org.uk</a:t>
            </a:r>
            <a:r>
              <a:rPr lang="en-GB" sz="1100" dirty="0" smtClean="0"/>
              <a:t> </a:t>
            </a:r>
            <a:r>
              <a:rPr lang="en-GB" sz="1100" dirty="0"/>
              <a:t>before </a:t>
            </a:r>
            <a:r>
              <a:rPr lang="en-GB" sz="1100" b="1" dirty="0"/>
              <a:t>Sunday, June 28, </a:t>
            </a:r>
            <a:r>
              <a:rPr lang="en-GB" sz="1100" b="1" dirty="0" smtClean="0"/>
              <a:t>2026</a:t>
            </a:r>
            <a:r>
              <a:rPr lang="en-GB" sz="1100" dirty="0" smtClean="0"/>
              <a:t>.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sz="1100" dirty="0" smtClean="0"/>
              <a:t>For </a:t>
            </a:r>
            <a:r>
              <a:rPr lang="en-GB" sz="1100" dirty="0"/>
              <a:t>nursery classes, in the absence of school reports, please </a:t>
            </a:r>
            <a:r>
              <a:rPr lang="en-GB" sz="1100" dirty="0" smtClean="0"/>
              <a:t>join </a:t>
            </a:r>
            <a:r>
              <a:rPr lang="en-GB" sz="1100" dirty="0"/>
              <a:t>any document outlining the child’s </a:t>
            </a:r>
            <a:r>
              <a:rPr lang="en-GB" sz="1100" dirty="0" smtClean="0"/>
              <a:t>progress: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GB" sz="600" b="1" dirty="0" smtClean="0">
              <a:solidFill>
                <a:srgbClr val="D9224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GB" sz="1100" b="1" dirty="0" smtClean="0">
                <a:solidFill>
                  <a:srgbClr val="D92240"/>
                </a:solidFill>
              </a:rPr>
              <a:t>Vaccination record </a:t>
            </a:r>
            <a:r>
              <a:rPr lang="en-GB" sz="1100" dirty="0" smtClean="0"/>
              <a:t>it must show the child’s name and list all the vaccines received</a:t>
            </a:r>
            <a:r>
              <a:rPr lang="fr-FR" sz="1100" dirty="0" smtClean="0"/>
              <a:t>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GB" sz="600" b="1" dirty="0" smtClean="0">
              <a:solidFill>
                <a:srgbClr val="D9224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GB" sz="1100" b="1" dirty="0" smtClean="0">
                <a:solidFill>
                  <a:srgbClr val="D92240"/>
                </a:solidFill>
              </a:rPr>
              <a:t>Special </a:t>
            </a:r>
            <a:r>
              <a:rPr lang="en-GB" sz="1100" b="1" dirty="0">
                <a:solidFill>
                  <a:srgbClr val="D92240"/>
                </a:solidFill>
              </a:rPr>
              <a:t>Educational </a:t>
            </a:r>
            <a:r>
              <a:rPr lang="en-GB" sz="1100" b="1" dirty="0" smtClean="0">
                <a:solidFill>
                  <a:srgbClr val="D92240"/>
                </a:solidFill>
              </a:rPr>
              <a:t>Needs</a:t>
            </a:r>
            <a:r>
              <a:rPr lang="en-GB" sz="1100" dirty="0"/>
              <a:t> </a:t>
            </a:r>
            <a:r>
              <a:rPr lang="en-GB" sz="1100" dirty="0" smtClean="0"/>
              <a:t>If </a:t>
            </a:r>
            <a:r>
              <a:rPr lang="en-GB" sz="1100" dirty="0"/>
              <a:t>your child has special educational needs, a disability, a learning difficulty, and/or a medical condition, please upload the PAP/PAI/EHCP or “Individual Education/Wellbeing Plan” set up by their current school. Once the pre-registration file has been submitted, please contact </a:t>
            </a:r>
            <a:r>
              <a:rPr lang="en-GB" sz="1100" dirty="0" smtClean="0">
                <a:hlinkClick r:id="rId5"/>
              </a:rPr>
              <a:t>inscription@lyceefrancais.org.uk</a:t>
            </a:r>
            <a:r>
              <a:rPr lang="en-GB" sz="1100" dirty="0" smtClean="0"/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GB" sz="600" b="1" dirty="0">
              <a:solidFill>
                <a:srgbClr val="D9224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GB" sz="1100" b="1" dirty="0" smtClean="0">
                <a:solidFill>
                  <a:srgbClr val="D92240"/>
                </a:solidFill>
              </a:rPr>
              <a:t>Fiche </a:t>
            </a:r>
            <a:r>
              <a:rPr lang="en-GB" sz="1100" b="1" dirty="0">
                <a:solidFill>
                  <a:srgbClr val="D92240"/>
                </a:solidFill>
              </a:rPr>
              <a:t>de dialogue </a:t>
            </a:r>
            <a:r>
              <a:rPr lang="en-GB" sz="1100" dirty="0"/>
              <a:t>For pupils studying in the French education system and applying for 2nde or 1ère, parents will need to send the “Fiche de Dialogue” to </a:t>
            </a:r>
            <a:r>
              <a:rPr lang="en-GB" sz="1100" dirty="0">
                <a:hlinkClick r:id="rId5"/>
              </a:rPr>
              <a:t>inscription@lyceefrancais.org.uk</a:t>
            </a:r>
            <a:r>
              <a:rPr lang="en-GB" sz="1100" dirty="0"/>
              <a:t> </a:t>
            </a:r>
            <a:r>
              <a:rPr lang="en-GB" sz="1100" b="1" dirty="0"/>
              <a:t>by June 28, 2026</a:t>
            </a:r>
            <a:r>
              <a:rPr lang="fr-FR" sz="1100" dirty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 smtClean="0"/>
          </a:p>
          <a:p>
            <a:pPr marL="0" indent="0">
              <a:buNone/>
            </a:pPr>
            <a:r>
              <a:rPr lang="fr-FR" sz="1100" b="1" dirty="0" smtClean="0">
                <a:solidFill>
                  <a:srgbClr val="D92240"/>
                </a:solidFill>
              </a:rPr>
              <a:t>*</a:t>
            </a:r>
            <a:r>
              <a:rPr lang="fr-FR" sz="1100" b="1" dirty="0" smtClean="0">
                <a:solidFill>
                  <a:srgbClr val="4EBAB7"/>
                </a:solidFill>
              </a:rPr>
              <a:t> </a:t>
            </a:r>
            <a:r>
              <a:rPr lang="en-GB" sz="1100" i="1" dirty="0"/>
              <a:t>Families who are not in the UK at the time of application will need to submit their </a:t>
            </a:r>
            <a:r>
              <a:rPr lang="en-GB" sz="1100" b="1" i="1" dirty="0" smtClean="0"/>
              <a:t>proof </a:t>
            </a:r>
            <a:r>
              <a:rPr lang="en-GB" sz="1100" b="1" i="1" dirty="0"/>
              <a:t>of address </a:t>
            </a:r>
            <a:r>
              <a:rPr lang="en-GB" sz="1100" i="1" dirty="0"/>
              <a:t>and </a:t>
            </a:r>
            <a:r>
              <a:rPr lang="en-GB" sz="1100" b="1" i="1" dirty="0"/>
              <a:t>child’s </a:t>
            </a:r>
            <a:r>
              <a:rPr lang="en-GB" sz="1100" b="1" i="1" dirty="0" smtClean="0"/>
              <a:t>proof </a:t>
            </a:r>
            <a:r>
              <a:rPr lang="en-GB" sz="1100" b="1" i="1" dirty="0"/>
              <a:t>of right to reside in the </a:t>
            </a:r>
            <a:r>
              <a:rPr lang="en-GB" sz="1100" b="1" i="1" dirty="0" smtClean="0"/>
              <a:t>UK </a:t>
            </a:r>
            <a:r>
              <a:rPr lang="en-GB" sz="1100" i="1" dirty="0" smtClean="0"/>
              <a:t>to </a:t>
            </a:r>
            <a:r>
              <a:rPr lang="en-GB" sz="1100" i="1" dirty="0">
                <a:hlinkClick r:id="rId5"/>
              </a:rPr>
              <a:t>inscription@lyceefrancais.org.uk</a:t>
            </a:r>
            <a:r>
              <a:rPr lang="en-GB" sz="1100" i="1" dirty="0" smtClean="0"/>
              <a:t> </a:t>
            </a:r>
            <a:r>
              <a:rPr lang="en-GB" sz="1100" b="1" i="1" dirty="0"/>
              <a:t>by August 23, 2026</a:t>
            </a:r>
            <a:r>
              <a:rPr lang="en-GB" sz="11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63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1000">
        <p14:flip dir="r"/>
      </p:transition>
    </mc:Choice>
    <mc:Fallback xmlns="">
      <p:transition spd="slow" advClick="0" advTm="3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4">
            <a:extLst>
              <a:ext uri="{FF2B5EF4-FFF2-40B4-BE49-F238E27FC236}">
                <a16:creationId xmlns:a16="http://schemas.microsoft.com/office/drawing/2014/main" id="{5C735466-12AF-514E-B7B8-30C8F7EBED02}"/>
              </a:ext>
            </a:extLst>
          </p:cNvPr>
          <p:cNvSpPr>
            <a:spLocks/>
          </p:cNvSpPr>
          <p:nvPr/>
        </p:nvSpPr>
        <p:spPr bwMode="auto">
          <a:xfrm>
            <a:off x="0" y="5924550"/>
            <a:ext cx="12192000" cy="933450"/>
          </a:xfrm>
          <a:custGeom>
            <a:avLst/>
            <a:gdLst>
              <a:gd name="T0" fmla="*/ 0 w 9144000"/>
              <a:gd name="T1" fmla="*/ 1629155 h 1629409"/>
              <a:gd name="T2" fmla="*/ 9144000 w 9144000"/>
              <a:gd name="T3" fmla="*/ 1629155 h 1629409"/>
              <a:gd name="T4" fmla="*/ 9144000 w 9144000"/>
              <a:gd name="T5" fmla="*/ 0 h 1629409"/>
              <a:gd name="T6" fmla="*/ 0 w 9144000"/>
              <a:gd name="T7" fmla="*/ 0 h 1629409"/>
              <a:gd name="T8" fmla="*/ 0 w 9144000"/>
              <a:gd name="T9" fmla="*/ 1629155 h 1629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1629409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Rectangle 1">
            <a:extLst>
              <a:ext uri="{FF2B5EF4-FFF2-40B4-BE49-F238E27FC236}">
                <a16:creationId xmlns:a16="http://schemas.microsoft.com/office/drawing/2014/main" id="{87A1AC9D-1C88-0F47-B528-502A13659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632241"/>
            <a:ext cx="216726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altLang="en-US" sz="600"/>
          </a:p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4A6173-BD40-5D42-95FE-031C20216AF9}"/>
              </a:ext>
            </a:extLst>
          </p:cNvPr>
          <p:cNvSpPr/>
          <p:nvPr/>
        </p:nvSpPr>
        <p:spPr>
          <a:xfrm>
            <a:off x="598486" y="651572"/>
            <a:ext cx="6025339" cy="400050"/>
          </a:xfrm>
          <a:prstGeom prst="rect">
            <a:avLst/>
          </a:prstGeom>
          <a:solidFill>
            <a:srgbClr val="4EBAB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84DB6BF7-8BC6-F644-A98F-623E32AC9587}"/>
              </a:ext>
            </a:extLst>
          </p:cNvPr>
          <p:cNvSpPr txBox="1">
            <a:spLocks/>
          </p:cNvSpPr>
          <p:nvPr/>
        </p:nvSpPr>
        <p:spPr>
          <a:xfrm>
            <a:off x="701675" y="680147"/>
            <a:ext cx="59221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fr-FR" sz="2400" dirty="0">
                <a:solidFill>
                  <a:srgbClr val="4EBAB7"/>
                </a:solidFill>
              </a:rPr>
              <a:t>REGISTERING </a:t>
            </a:r>
            <a:r>
              <a:rPr lang="fr-FR" sz="2400" dirty="0" smtClean="0">
                <a:solidFill>
                  <a:srgbClr val="4EBAB7"/>
                </a:solidFill>
              </a:rPr>
              <a:t>FOR PRIMARY SCHOOL</a:t>
            </a:r>
            <a:endParaRPr lang="fr-FR" sz="2400" dirty="0">
              <a:solidFill>
                <a:srgbClr val="4EBAB7"/>
              </a:solidFill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87" y="6013868"/>
            <a:ext cx="1642908" cy="777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495" y="6051369"/>
            <a:ext cx="1363992" cy="6532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80CC-1D71-CC62-B252-CEED4DC5E5FC}"/>
              </a:ext>
            </a:extLst>
          </p:cNvPr>
          <p:cNvSpPr txBox="1">
            <a:spLocks/>
          </p:cNvSpPr>
          <p:nvPr/>
        </p:nvSpPr>
        <p:spPr>
          <a:xfrm>
            <a:off x="653513" y="1335116"/>
            <a:ext cx="4467000" cy="396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1500" b="1" dirty="0">
                <a:solidFill>
                  <a:srgbClr val="000000"/>
                </a:solidFill>
              </a:rPr>
              <a:t>We have 4 primary “annexes” in London:</a:t>
            </a:r>
            <a:endParaRPr lang="fr-FR" sz="1500" b="1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D807A7-243D-EF87-B05F-7A53AF8E0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796" y="3039359"/>
            <a:ext cx="1097603" cy="1097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898D20-96BB-B4C5-C4C6-43463523B5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482" t="11809" r="15632" b="11634"/>
          <a:stretch/>
        </p:blipFill>
        <p:spPr>
          <a:xfrm>
            <a:off x="6096000" y="1739714"/>
            <a:ext cx="1199197" cy="11941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1795ED-82F5-4DF4-D889-FB860106EB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296" t="10907" r="15818" b="12535"/>
          <a:stretch/>
        </p:blipFill>
        <p:spPr>
          <a:xfrm>
            <a:off x="598489" y="1745689"/>
            <a:ext cx="1199197" cy="11941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A80F64-BAD0-A1D5-57B6-C1CCD206087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355" t="10210" r="15759" b="13087"/>
          <a:stretch/>
        </p:blipFill>
        <p:spPr>
          <a:xfrm>
            <a:off x="598486" y="3001112"/>
            <a:ext cx="1199196" cy="119640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ACBD803-651D-8130-0A31-FC4C80E368AA}"/>
              </a:ext>
            </a:extLst>
          </p:cNvPr>
          <p:cNvGrpSpPr/>
          <p:nvPr/>
        </p:nvGrpSpPr>
        <p:grpSpPr>
          <a:xfrm>
            <a:off x="701673" y="4365072"/>
            <a:ext cx="10836813" cy="1360944"/>
            <a:chOff x="701673" y="5019720"/>
            <a:chExt cx="10836813" cy="13609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6DA7AB-6F7C-1109-1E17-9498F3A9AA00}"/>
                </a:ext>
              </a:extLst>
            </p:cNvPr>
            <p:cNvSpPr/>
            <p:nvPr/>
          </p:nvSpPr>
          <p:spPr>
            <a:xfrm>
              <a:off x="701673" y="5019720"/>
              <a:ext cx="10836813" cy="1360944"/>
            </a:xfrm>
            <a:prstGeom prst="rect">
              <a:avLst/>
            </a:prstGeom>
            <a:solidFill>
              <a:srgbClr val="011C4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5EACB090-0F15-B959-988F-652A05588BCD}"/>
                </a:ext>
              </a:extLst>
            </p:cNvPr>
            <p:cNvSpPr txBox="1">
              <a:spLocks/>
            </p:cNvSpPr>
            <p:nvPr/>
          </p:nvSpPr>
          <p:spPr>
            <a:xfrm>
              <a:off x="970345" y="5085364"/>
              <a:ext cx="10352902" cy="122007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just">
                <a:lnSpc>
                  <a:spcPct val="100000"/>
                </a:lnSpc>
                <a:spcBef>
                  <a:spcPts val="0"/>
                </a:spcBef>
              </a:pPr>
              <a:r>
                <a:rPr lang="en-GB" sz="1500" dirty="0"/>
                <a:t>Please find more information about our different schools </a:t>
              </a:r>
              <a:r>
                <a:rPr lang="en-GB" sz="1500" dirty="0">
                  <a:hlinkClick r:id="rId9"/>
                </a:rPr>
                <a:t>here</a:t>
              </a:r>
              <a:endParaRPr lang="en-GB" sz="1500" dirty="0"/>
            </a:p>
            <a:p>
              <a:pPr marL="285750" indent="-285750" algn="just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GB" sz="1500" dirty="0"/>
                <a:t>Children from a non-French system (except for PS, MS and GS) will have to take a </a:t>
              </a:r>
              <a:r>
                <a:rPr lang="en-GB" sz="1500" b="1" dirty="0"/>
                <a:t>French test </a:t>
              </a:r>
              <a:r>
                <a:rPr lang="en-GB" sz="1500" dirty="0"/>
                <a:t>with the school’s director if a place is offered to them. This test usually consists of oral questions.</a:t>
              </a:r>
            </a:p>
            <a:p>
              <a:pPr marL="285750" indent="-285750" algn="just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GB" sz="1500" dirty="0"/>
                <a:t>Children who apply for “</a:t>
              </a:r>
              <a:r>
                <a:rPr lang="en-GB" sz="1500" i="1" dirty="0" err="1"/>
                <a:t>Parité</a:t>
              </a:r>
              <a:r>
                <a:rPr lang="en-GB" sz="1500" i="1" dirty="0"/>
                <a:t> </a:t>
              </a:r>
              <a:r>
                <a:rPr lang="en-GB" sz="1500" i="1" dirty="0" err="1"/>
                <a:t>Horaire</a:t>
              </a:r>
              <a:r>
                <a:rPr lang="en-GB" sz="1500" dirty="0"/>
                <a:t>” must have a corresponding level of English. If they come from a non-UK system, they will have to pass an </a:t>
              </a:r>
              <a:r>
                <a:rPr lang="en-GB" sz="1500" b="1" dirty="0"/>
                <a:t>English test </a:t>
              </a:r>
              <a:r>
                <a:rPr lang="en-GB" sz="1500" dirty="0"/>
                <a:t>before being accepted.</a:t>
              </a:r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186DC9-C402-95BB-6099-032FAF8BC5EF}"/>
              </a:ext>
            </a:extLst>
          </p:cNvPr>
          <p:cNvSpPr txBox="1">
            <a:spLocks/>
          </p:cNvSpPr>
          <p:nvPr/>
        </p:nvSpPr>
        <p:spPr>
          <a:xfrm>
            <a:off x="1332087" y="2078295"/>
            <a:ext cx="4455396" cy="483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Clr>
                <a:srgbClr val="4EBAB7"/>
              </a:buClr>
              <a:buNone/>
            </a:pPr>
            <a:r>
              <a:rPr lang="fr-FR" sz="1500" b="1" dirty="0">
                <a:solidFill>
                  <a:srgbClr val="4EBAB7"/>
                </a:solidFill>
              </a:rPr>
              <a:t>ÉCOLE PRIMAIRE DE SOUTH KENSINGTON</a:t>
            </a:r>
            <a:r>
              <a:rPr lang="fr-FR" sz="1500" dirty="0"/>
              <a:t> (in South Kensington) </a:t>
            </a:r>
            <a:r>
              <a:rPr lang="fr-FR" sz="1500" dirty="0" err="1"/>
              <a:t>starting</a:t>
            </a:r>
            <a:r>
              <a:rPr lang="fr-FR" sz="1500" dirty="0"/>
              <a:t> in Petite Section </a:t>
            </a:r>
            <a:r>
              <a:rPr lang="fr-FR" sz="1500" dirty="0" err="1"/>
              <a:t>with</a:t>
            </a:r>
            <a:r>
              <a:rPr lang="fr-FR" sz="1500" dirty="0"/>
              <a:t> a </a:t>
            </a:r>
            <a:r>
              <a:rPr lang="fr-FR" sz="1500" dirty="0" err="1"/>
              <a:t>bilingual</a:t>
            </a:r>
            <a:r>
              <a:rPr lang="fr-FR" sz="1500" dirty="0"/>
              <a:t> </a:t>
            </a:r>
            <a:r>
              <a:rPr lang="fr-FR" sz="1500" dirty="0" err="1"/>
              <a:t>enhanced</a:t>
            </a:r>
            <a:r>
              <a:rPr lang="fr-FR" sz="1500" dirty="0"/>
              <a:t> English </a:t>
            </a:r>
            <a:r>
              <a:rPr lang="fr-FR" sz="1500" dirty="0" err="1"/>
              <a:t>stream</a:t>
            </a:r>
            <a:endParaRPr lang="fr-FR" sz="15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F25358-40D3-94CF-47AA-2200A8625AD7}"/>
              </a:ext>
            </a:extLst>
          </p:cNvPr>
          <p:cNvSpPr txBox="1">
            <a:spLocks/>
          </p:cNvSpPr>
          <p:nvPr/>
        </p:nvSpPr>
        <p:spPr>
          <a:xfrm>
            <a:off x="7244399" y="3375216"/>
            <a:ext cx="4091683" cy="699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4EBAB7"/>
              </a:buClr>
              <a:buNone/>
            </a:pPr>
            <a:r>
              <a:rPr lang="fr-FR" sz="1500" b="1" dirty="0">
                <a:solidFill>
                  <a:srgbClr val="4EBAB7"/>
                </a:solidFill>
              </a:rPr>
              <a:t>ÉCOLE PRIMAIRE ANDRÉ MALRAUX</a:t>
            </a:r>
            <a:r>
              <a:rPr lang="fr-FR" sz="1500" dirty="0"/>
              <a:t> (in Ealing) </a:t>
            </a:r>
            <a:r>
              <a:rPr lang="en-GB" sz="1500" dirty="0"/>
              <a:t>starting in Petite Section </a:t>
            </a:r>
            <a:r>
              <a:rPr lang="fr-FR" sz="1500" dirty="0"/>
              <a:t> </a:t>
            </a:r>
            <a:r>
              <a:rPr lang="fr-FR" sz="1500" dirty="0" err="1"/>
              <a:t>with</a:t>
            </a:r>
            <a:r>
              <a:rPr lang="fr-FR" sz="1500" dirty="0"/>
              <a:t> a </a:t>
            </a:r>
            <a:r>
              <a:rPr lang="fr-FR" sz="1500" dirty="0" err="1"/>
              <a:t>bilingual</a:t>
            </a:r>
            <a:r>
              <a:rPr lang="fr-FR" sz="1500" dirty="0"/>
              <a:t> </a:t>
            </a:r>
            <a:r>
              <a:rPr lang="fr-FR" sz="1500" dirty="0" err="1"/>
              <a:t>enhanced</a:t>
            </a:r>
            <a:r>
              <a:rPr lang="fr-FR" sz="1500" dirty="0"/>
              <a:t> English </a:t>
            </a:r>
            <a:r>
              <a:rPr lang="fr-FR" sz="1500" dirty="0" err="1"/>
              <a:t>stream</a:t>
            </a:r>
            <a:endParaRPr lang="fr-FR" sz="15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70F4C2-5513-8FF6-049E-4F90E6DDB287}"/>
              </a:ext>
            </a:extLst>
          </p:cNvPr>
          <p:cNvSpPr txBox="1">
            <a:spLocks/>
          </p:cNvSpPr>
          <p:nvPr/>
        </p:nvSpPr>
        <p:spPr>
          <a:xfrm>
            <a:off x="6854937" y="1758409"/>
            <a:ext cx="4481145" cy="106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Clr>
                <a:srgbClr val="4EBAB7"/>
              </a:buClr>
              <a:buNone/>
            </a:pPr>
            <a:r>
              <a:rPr lang="fr-FR" sz="1500" b="1" dirty="0">
                <a:solidFill>
                  <a:srgbClr val="4EBAB7"/>
                </a:solidFill>
              </a:rPr>
              <a:t>ÉCOLE PRIMAIRE MARIE D’ORLIAC</a:t>
            </a:r>
            <a:r>
              <a:rPr lang="fr-FR" sz="1500" dirty="0"/>
              <a:t> (in </a:t>
            </a:r>
            <a:r>
              <a:rPr lang="fr-FR" sz="1500" dirty="0" err="1"/>
              <a:t>Fulham</a:t>
            </a:r>
            <a:r>
              <a:rPr lang="fr-FR" sz="1500" dirty="0"/>
              <a:t>) </a:t>
            </a:r>
            <a:r>
              <a:rPr lang="en-GB" sz="1500" dirty="0"/>
              <a:t>starting in Petite Section and with two bilingual streams from Moyenne Section: “</a:t>
            </a:r>
            <a:r>
              <a:rPr lang="en-GB" sz="1500" dirty="0" err="1"/>
              <a:t>Anglais</a:t>
            </a:r>
            <a:r>
              <a:rPr lang="en-GB" sz="1500" b="1" dirty="0"/>
              <a:t> </a:t>
            </a:r>
            <a:r>
              <a:rPr lang="en-GB" sz="1500" dirty="0" err="1"/>
              <a:t>Renforcé</a:t>
            </a:r>
            <a:r>
              <a:rPr lang="en-GB" sz="1500" dirty="0"/>
              <a:t>" (enhanced English) or “</a:t>
            </a:r>
            <a:r>
              <a:rPr lang="en-GB" sz="1500" i="1" dirty="0" err="1"/>
              <a:t>Parité</a:t>
            </a:r>
            <a:r>
              <a:rPr lang="en-GB" sz="1500" i="1" dirty="0"/>
              <a:t> </a:t>
            </a:r>
            <a:r>
              <a:rPr lang="en-GB" sz="1500" i="1" dirty="0" err="1"/>
              <a:t>Horaire</a:t>
            </a:r>
            <a:r>
              <a:rPr lang="en-GB" sz="1500" dirty="0"/>
              <a:t>" (50% in French and 50% in English)</a:t>
            </a:r>
          </a:p>
          <a:p>
            <a:pPr marL="457200" lvl="1" indent="0" algn="just">
              <a:buClr>
                <a:srgbClr val="4EBAB7"/>
              </a:buClr>
              <a:buNone/>
            </a:pPr>
            <a:endParaRPr lang="fr-FR" sz="15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629421-BFCA-7FB2-8B4F-E79B47FCA776}"/>
              </a:ext>
            </a:extLst>
          </p:cNvPr>
          <p:cNvSpPr txBox="1">
            <a:spLocks/>
          </p:cNvSpPr>
          <p:nvPr/>
        </p:nvSpPr>
        <p:spPr>
          <a:xfrm>
            <a:off x="1332087" y="3178078"/>
            <a:ext cx="4455396" cy="896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Clr>
                <a:srgbClr val="4EBAB7"/>
              </a:buClr>
              <a:buNone/>
            </a:pPr>
            <a:r>
              <a:rPr lang="fr-FR" sz="1500" b="1" dirty="0">
                <a:solidFill>
                  <a:srgbClr val="4EBAB7"/>
                </a:solidFill>
              </a:rPr>
              <a:t>ÉCOLE PRIMAIRE DE WIX</a:t>
            </a:r>
            <a:r>
              <a:rPr lang="fr-FR" sz="1500" dirty="0"/>
              <a:t> (in Clapham) </a:t>
            </a:r>
            <a:r>
              <a:rPr lang="en-GB" sz="1500" dirty="0"/>
              <a:t>starting in Moyenne Section with two bilingual streams: “</a:t>
            </a:r>
            <a:r>
              <a:rPr lang="en-GB" sz="1500" i="1" dirty="0" err="1"/>
              <a:t>Anglais</a:t>
            </a:r>
            <a:r>
              <a:rPr lang="en-GB" sz="1500" i="1" dirty="0"/>
              <a:t> </a:t>
            </a:r>
            <a:r>
              <a:rPr lang="en-GB" sz="1500" i="1" dirty="0" err="1"/>
              <a:t>Renforcé</a:t>
            </a:r>
            <a:r>
              <a:rPr lang="en-GB" sz="1500" dirty="0"/>
              <a:t>" (enhanced English) or “</a:t>
            </a:r>
            <a:r>
              <a:rPr lang="en-GB" sz="1500" i="1" dirty="0" err="1"/>
              <a:t>Parité</a:t>
            </a:r>
            <a:r>
              <a:rPr lang="en-GB" sz="1500" i="1" dirty="0"/>
              <a:t> </a:t>
            </a:r>
            <a:r>
              <a:rPr lang="en-GB" sz="1500" i="1" dirty="0" err="1"/>
              <a:t>Horaire</a:t>
            </a:r>
            <a:r>
              <a:rPr lang="en-GB" sz="1500" dirty="0"/>
              <a:t>" (50% in French and 50% in English)</a:t>
            </a:r>
          </a:p>
        </p:txBody>
      </p:sp>
    </p:spTree>
    <p:extLst>
      <p:ext uri="{BB962C8B-B14F-4D97-AF65-F5344CB8AC3E}">
        <p14:creationId xmlns:p14="http://schemas.microsoft.com/office/powerpoint/2010/main" val="237508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1000">
        <p14:flip dir="r"/>
      </p:transition>
    </mc:Choice>
    <mc:Fallback xmlns="">
      <p:transition spd="slow" advClick="0" advTm="3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4">
            <a:extLst>
              <a:ext uri="{FF2B5EF4-FFF2-40B4-BE49-F238E27FC236}">
                <a16:creationId xmlns:a16="http://schemas.microsoft.com/office/drawing/2014/main" id="{5C735466-12AF-514E-B7B8-30C8F7EBED02}"/>
              </a:ext>
            </a:extLst>
          </p:cNvPr>
          <p:cNvSpPr>
            <a:spLocks/>
          </p:cNvSpPr>
          <p:nvPr/>
        </p:nvSpPr>
        <p:spPr bwMode="auto">
          <a:xfrm>
            <a:off x="0" y="5924550"/>
            <a:ext cx="12192000" cy="933450"/>
          </a:xfrm>
          <a:custGeom>
            <a:avLst/>
            <a:gdLst>
              <a:gd name="T0" fmla="*/ 0 w 9144000"/>
              <a:gd name="T1" fmla="*/ 1629155 h 1629409"/>
              <a:gd name="T2" fmla="*/ 9144000 w 9144000"/>
              <a:gd name="T3" fmla="*/ 1629155 h 1629409"/>
              <a:gd name="T4" fmla="*/ 9144000 w 9144000"/>
              <a:gd name="T5" fmla="*/ 0 h 1629409"/>
              <a:gd name="T6" fmla="*/ 0 w 9144000"/>
              <a:gd name="T7" fmla="*/ 0 h 1629409"/>
              <a:gd name="T8" fmla="*/ 0 w 9144000"/>
              <a:gd name="T9" fmla="*/ 1629155 h 1629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1629409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Rectangle 1">
            <a:extLst>
              <a:ext uri="{FF2B5EF4-FFF2-40B4-BE49-F238E27FC236}">
                <a16:creationId xmlns:a16="http://schemas.microsoft.com/office/drawing/2014/main" id="{87A1AC9D-1C88-0F47-B528-502A13659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677397"/>
            <a:ext cx="216726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altLang="en-US" sz="600"/>
          </a:p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4A6173-BD40-5D42-95FE-031C20216AF9}"/>
              </a:ext>
            </a:extLst>
          </p:cNvPr>
          <p:cNvSpPr/>
          <p:nvPr/>
        </p:nvSpPr>
        <p:spPr>
          <a:xfrm>
            <a:off x="598485" y="651572"/>
            <a:ext cx="10940001" cy="400050"/>
          </a:xfrm>
          <a:prstGeom prst="rect">
            <a:avLst/>
          </a:prstGeom>
          <a:solidFill>
            <a:srgbClr val="4EBAB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84DB6BF7-8BC6-F644-A98F-623E32AC9587}"/>
              </a:ext>
            </a:extLst>
          </p:cNvPr>
          <p:cNvSpPr txBox="1">
            <a:spLocks/>
          </p:cNvSpPr>
          <p:nvPr/>
        </p:nvSpPr>
        <p:spPr>
          <a:xfrm>
            <a:off x="630051" y="682291"/>
            <a:ext cx="1090843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GB" sz="2400" dirty="0">
                <a:solidFill>
                  <a:srgbClr val="4EBAB7"/>
                </a:solidFill>
              </a:rPr>
              <a:t>ASPECTS TO CONSIDER WHEN </a:t>
            </a:r>
            <a:r>
              <a:rPr lang="en-GB" sz="2400" dirty="0" smtClean="0">
                <a:solidFill>
                  <a:srgbClr val="4EBAB7"/>
                </a:solidFill>
              </a:rPr>
              <a:t>ENROLING AT OUR PRIMARY SCHOOLS</a:t>
            </a:r>
            <a:endParaRPr lang="fr-FR" sz="2400" dirty="0">
              <a:solidFill>
                <a:srgbClr val="4EBAB7"/>
              </a:solidFill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87" y="6013868"/>
            <a:ext cx="1642908" cy="777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495" y="6051369"/>
            <a:ext cx="1363992" cy="6532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80CC-1D71-CC62-B252-CEED4DC5E5FC}"/>
              </a:ext>
            </a:extLst>
          </p:cNvPr>
          <p:cNvSpPr txBox="1">
            <a:spLocks/>
          </p:cNvSpPr>
          <p:nvPr/>
        </p:nvSpPr>
        <p:spPr>
          <a:xfrm>
            <a:off x="701674" y="1677396"/>
            <a:ext cx="5791892" cy="418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4EBAB7"/>
              </a:buClr>
            </a:pPr>
            <a:r>
              <a:rPr lang="en-GB" sz="1500" dirty="0" smtClean="0"/>
              <a:t>“</a:t>
            </a:r>
            <a:r>
              <a:rPr lang="en-GB" sz="1500" dirty="0"/>
              <a:t>Preregistration</a:t>
            </a:r>
            <a:r>
              <a:rPr lang="en-GB" sz="1500" dirty="0" smtClean="0"/>
              <a:t>” =&gt; “Formation”: please select the first </a:t>
            </a:r>
            <a:r>
              <a:rPr lang="en-GB" sz="1500" b="1" dirty="0" smtClean="0"/>
              <a:t>school/stream </a:t>
            </a:r>
            <a:r>
              <a:rPr lang="en-GB" sz="1500" b="1" dirty="0"/>
              <a:t>of your choice</a:t>
            </a:r>
            <a:r>
              <a:rPr lang="en-GB" sz="1500" dirty="0"/>
              <a:t>. </a:t>
            </a:r>
            <a:r>
              <a:rPr lang="en-GB" sz="1500" dirty="0" smtClean="0"/>
              <a:t>Moving to Step 3, you will be given the option to add two further choices ("Add wish“). </a:t>
            </a:r>
            <a:r>
              <a:rPr lang="en-GB" sz="1500" b="1" dirty="0">
                <a:solidFill>
                  <a:srgbClr val="4EBAB7"/>
                </a:solidFill>
              </a:rPr>
              <a:t>Please note you should not create a different file for each </a:t>
            </a:r>
            <a:r>
              <a:rPr lang="en-GB" sz="1500" b="1" dirty="0" smtClean="0">
                <a:solidFill>
                  <a:srgbClr val="4EBAB7"/>
                </a:solidFill>
              </a:rPr>
              <a:t>additional school choice.</a:t>
            </a:r>
            <a:endParaRPr lang="en-GB" sz="1500" b="1" dirty="0">
              <a:solidFill>
                <a:srgbClr val="4EBAB7"/>
              </a:solidFill>
            </a:endParaRPr>
          </a:p>
          <a:p>
            <a:pPr algn="just">
              <a:buClr>
                <a:srgbClr val="4EBAB7"/>
              </a:buClr>
            </a:pPr>
            <a:endParaRPr lang="en-GB" sz="100" b="1" dirty="0">
              <a:solidFill>
                <a:srgbClr val="4EBAB7"/>
              </a:solidFill>
            </a:endParaRPr>
          </a:p>
          <a:p>
            <a:pPr algn="just">
              <a:buClr>
                <a:srgbClr val="4EBAB7"/>
              </a:buClr>
            </a:pPr>
            <a:r>
              <a:rPr lang="fr-FR" sz="1500" dirty="0"/>
              <a:t>For </a:t>
            </a:r>
            <a:r>
              <a:rPr lang="fr-FR" sz="1500" dirty="0" err="1"/>
              <a:t>pupils</a:t>
            </a:r>
            <a:r>
              <a:rPr lang="fr-FR" sz="1500" dirty="0"/>
              <a:t> </a:t>
            </a:r>
            <a:r>
              <a:rPr lang="fr-FR" sz="1500" b="1" dirty="0" err="1"/>
              <a:t>who</a:t>
            </a:r>
            <a:r>
              <a:rPr lang="fr-FR" sz="1500" b="1" dirty="0"/>
              <a:t> have </a:t>
            </a:r>
            <a:r>
              <a:rPr lang="fr-FR" sz="1500" b="1" dirty="0" err="1"/>
              <a:t>never</a:t>
            </a:r>
            <a:r>
              <a:rPr lang="fr-FR" sz="1500" b="1" dirty="0"/>
              <a:t> </a:t>
            </a:r>
            <a:r>
              <a:rPr lang="fr-FR" sz="1500" b="1" dirty="0" err="1"/>
              <a:t>attended</a:t>
            </a:r>
            <a:r>
              <a:rPr lang="fr-FR" sz="1500" b="1" dirty="0"/>
              <a:t> </a:t>
            </a:r>
            <a:r>
              <a:rPr lang="fr-FR" sz="1500" b="1" dirty="0" err="1"/>
              <a:t>school</a:t>
            </a:r>
            <a:r>
              <a:rPr lang="fr-FR" sz="1500" b="1" dirty="0"/>
              <a:t> </a:t>
            </a:r>
            <a:r>
              <a:rPr lang="fr-FR" sz="1500" dirty="0"/>
              <a:t>(</a:t>
            </a:r>
            <a:r>
              <a:rPr lang="fr-FR" sz="1500" dirty="0" err="1"/>
              <a:t>some</a:t>
            </a:r>
            <a:r>
              <a:rPr lang="fr-FR" sz="1500" dirty="0"/>
              <a:t> PS, MS and </a:t>
            </a:r>
            <a:r>
              <a:rPr lang="fr-FR" sz="1500" dirty="0" err="1"/>
              <a:t>occasionally</a:t>
            </a:r>
            <a:r>
              <a:rPr lang="fr-FR" sz="1500" dirty="0"/>
              <a:t> GS </a:t>
            </a:r>
            <a:r>
              <a:rPr lang="fr-FR" sz="1500" dirty="0" err="1"/>
              <a:t>levels</a:t>
            </a:r>
            <a:r>
              <a:rPr lang="fr-FR" sz="1500" dirty="0"/>
              <a:t>), a </a:t>
            </a:r>
            <a:r>
              <a:rPr lang="fr-FR" sz="1500" dirty="0" err="1"/>
              <a:t>mandatory</a:t>
            </a:r>
            <a:r>
              <a:rPr lang="fr-FR" sz="1500" dirty="0"/>
              <a:t> </a:t>
            </a:r>
            <a:r>
              <a:rPr lang="fr-FR" sz="1500" dirty="0" err="1"/>
              <a:t>field</a:t>
            </a:r>
            <a:r>
              <a:rPr lang="fr-FR" sz="1500" dirty="0"/>
              <a:t> </a:t>
            </a:r>
            <a:r>
              <a:rPr lang="fr-FR" sz="1500" dirty="0" err="1"/>
              <a:t>appears</a:t>
            </a:r>
            <a:r>
              <a:rPr lang="fr-FR" sz="1500" dirty="0"/>
              <a:t> in the second section for the former </a:t>
            </a:r>
            <a:r>
              <a:rPr lang="fr-FR" sz="1500" dirty="0" err="1"/>
              <a:t>school’s</a:t>
            </a:r>
            <a:r>
              <a:rPr lang="fr-FR" sz="1500" dirty="0"/>
              <a:t> email and </a:t>
            </a:r>
            <a:r>
              <a:rPr lang="fr-FR" sz="1500" dirty="0" err="1"/>
              <a:t>address</a:t>
            </a:r>
            <a:r>
              <a:rPr lang="fr-FR" sz="1500" dirty="0"/>
              <a:t>. </a:t>
            </a:r>
            <a:r>
              <a:rPr lang="fr-FR" sz="1500" dirty="0" err="1"/>
              <a:t>Please</a:t>
            </a:r>
            <a:r>
              <a:rPr lang="fr-FR" sz="1500" dirty="0"/>
              <a:t> </a:t>
            </a:r>
            <a:r>
              <a:rPr lang="fr-FR" sz="1500" dirty="0" err="1"/>
              <a:t>indicate</a:t>
            </a:r>
            <a:r>
              <a:rPr lang="fr-FR" sz="1500" dirty="0"/>
              <a:t> N/A if </a:t>
            </a:r>
            <a:r>
              <a:rPr lang="fr-FR" sz="1500" dirty="0" err="1"/>
              <a:t>this</a:t>
            </a:r>
            <a:r>
              <a:rPr lang="fr-FR" sz="1500" dirty="0"/>
              <a:t> </a:t>
            </a:r>
            <a:r>
              <a:rPr lang="fr-FR" sz="1500" dirty="0" err="1"/>
              <a:t>is</a:t>
            </a:r>
            <a:r>
              <a:rPr lang="fr-FR" sz="1500" dirty="0"/>
              <a:t> the case.</a:t>
            </a:r>
          </a:p>
          <a:p>
            <a:pPr algn="just">
              <a:buClr>
                <a:srgbClr val="4EBAB7"/>
              </a:buClr>
            </a:pPr>
            <a:endParaRPr lang="fr-FR" sz="100" dirty="0"/>
          </a:p>
          <a:p>
            <a:pPr algn="just">
              <a:buClr>
                <a:srgbClr val="4EBAB7"/>
              </a:buClr>
            </a:pPr>
            <a:r>
              <a:rPr lang="en-GB" sz="1500" b="1" dirty="0"/>
              <a:t>We follow the French registration calendar </a:t>
            </a:r>
            <a:r>
              <a:rPr lang="en-GB" sz="1500" dirty="0"/>
              <a:t>(which is different from the UK calendar). Here are the levels to </a:t>
            </a:r>
            <a:r>
              <a:rPr lang="en-GB" sz="1500" dirty="0" smtClean="0"/>
              <a:t>register your child </a:t>
            </a:r>
            <a:r>
              <a:rPr lang="en-GB" sz="1500" dirty="0"/>
              <a:t>for </a:t>
            </a:r>
            <a:r>
              <a:rPr lang="en-GB" sz="1500" dirty="0" smtClean="0"/>
              <a:t>2026/27 according to their year of birth. </a:t>
            </a:r>
            <a:r>
              <a:rPr lang="en-GB" sz="1500" dirty="0"/>
              <a:t>Please check carefully that you are choosing </a:t>
            </a:r>
            <a:r>
              <a:rPr lang="en-GB" sz="1500" dirty="0" smtClean="0"/>
              <a:t>the level for your </a:t>
            </a:r>
            <a:r>
              <a:rPr lang="en-GB" sz="1500" dirty="0"/>
              <a:t>child’s </a:t>
            </a:r>
            <a:r>
              <a:rPr lang="en-GB" sz="1500" dirty="0" smtClean="0"/>
              <a:t>according to their year of birth - regardless </a:t>
            </a:r>
            <a:r>
              <a:rPr lang="en-GB" sz="1500" dirty="0"/>
              <a:t>of the </a:t>
            </a:r>
            <a:r>
              <a:rPr lang="en-GB" sz="1500" dirty="0" smtClean="0"/>
              <a:t>month they were born. </a:t>
            </a:r>
            <a:endParaRPr lang="fr-FR" sz="15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FBD0FE-D6B4-36E2-FC6F-EF0E2AC35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506390"/>
              </p:ext>
            </p:extLst>
          </p:nvPr>
        </p:nvGraphicFramePr>
        <p:xfrm>
          <a:off x="7174676" y="1677397"/>
          <a:ext cx="4363811" cy="3608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9102">
                  <a:extLst>
                    <a:ext uri="{9D8B030D-6E8A-4147-A177-3AD203B41FA5}">
                      <a16:colId xmlns:a16="http://schemas.microsoft.com/office/drawing/2014/main" val="1260783971"/>
                    </a:ext>
                  </a:extLst>
                </a:gridCol>
                <a:gridCol w="2814709">
                  <a:extLst>
                    <a:ext uri="{9D8B030D-6E8A-4147-A177-3AD203B41FA5}">
                      <a16:colId xmlns:a16="http://schemas.microsoft.com/office/drawing/2014/main" val="3470196781"/>
                    </a:ext>
                  </a:extLst>
                </a:gridCol>
              </a:tblGrid>
              <a:tr h="6657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Child’s</a:t>
                      </a: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birth</a:t>
                      </a: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year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BA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Level</a:t>
                      </a: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to </a:t>
                      </a:r>
                      <a:r>
                        <a:rPr lang="fr-F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be</a:t>
                      </a: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registered</a:t>
                      </a: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for a start of </a:t>
                      </a:r>
                      <a:r>
                        <a:rPr lang="fr-F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school</a:t>
                      </a: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in </a:t>
                      </a:r>
                      <a:r>
                        <a:rPr lang="fr-F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September</a:t>
                      </a: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2026/2027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B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443471"/>
                  </a:ext>
                </a:extLst>
              </a:tr>
              <a:tr h="3677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</a:rPr>
                        <a:t>2023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PS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580634"/>
                  </a:ext>
                </a:extLst>
              </a:tr>
              <a:tr h="3677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</a:rPr>
                        <a:t>2022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MS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395960"/>
                  </a:ext>
                </a:extLst>
              </a:tr>
              <a:tr h="367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GS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72623"/>
                  </a:ext>
                </a:extLst>
              </a:tr>
              <a:tr h="3677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</a:rPr>
                        <a:t>2020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CP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433449"/>
                  </a:ext>
                </a:extLst>
              </a:tr>
              <a:tr h="3677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</a:rPr>
                        <a:t>2019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CE1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831004"/>
                  </a:ext>
                </a:extLst>
              </a:tr>
              <a:tr h="3677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</a:rPr>
                        <a:t>2018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CE2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76233"/>
                  </a:ext>
                </a:extLst>
              </a:tr>
              <a:tr h="3677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</a:rPr>
                        <a:t>2017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CM1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334119"/>
                  </a:ext>
                </a:extLst>
              </a:tr>
              <a:tr h="3677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</a:rPr>
                        <a:t>2016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CM2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123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0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1000">
        <p14:flip dir="r"/>
      </p:transition>
    </mc:Choice>
    <mc:Fallback xmlns="">
      <p:transition spd="slow" advClick="0" advTm="3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4">
            <a:extLst>
              <a:ext uri="{FF2B5EF4-FFF2-40B4-BE49-F238E27FC236}">
                <a16:creationId xmlns:a16="http://schemas.microsoft.com/office/drawing/2014/main" id="{5C735466-12AF-514E-B7B8-30C8F7EBED02}"/>
              </a:ext>
            </a:extLst>
          </p:cNvPr>
          <p:cNvSpPr>
            <a:spLocks/>
          </p:cNvSpPr>
          <p:nvPr/>
        </p:nvSpPr>
        <p:spPr bwMode="auto">
          <a:xfrm>
            <a:off x="0" y="5924550"/>
            <a:ext cx="12192000" cy="933450"/>
          </a:xfrm>
          <a:custGeom>
            <a:avLst/>
            <a:gdLst>
              <a:gd name="T0" fmla="*/ 0 w 9144000"/>
              <a:gd name="T1" fmla="*/ 1629155 h 1629409"/>
              <a:gd name="T2" fmla="*/ 9144000 w 9144000"/>
              <a:gd name="T3" fmla="*/ 1629155 h 1629409"/>
              <a:gd name="T4" fmla="*/ 9144000 w 9144000"/>
              <a:gd name="T5" fmla="*/ 0 h 1629409"/>
              <a:gd name="T6" fmla="*/ 0 w 9144000"/>
              <a:gd name="T7" fmla="*/ 0 h 1629409"/>
              <a:gd name="T8" fmla="*/ 0 w 9144000"/>
              <a:gd name="T9" fmla="*/ 1629155 h 1629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1629409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Rectangle 1">
            <a:extLst>
              <a:ext uri="{FF2B5EF4-FFF2-40B4-BE49-F238E27FC236}">
                <a16:creationId xmlns:a16="http://schemas.microsoft.com/office/drawing/2014/main" id="{87A1AC9D-1C88-0F47-B528-502A13659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677397"/>
            <a:ext cx="216726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altLang="en-US" sz="600"/>
          </a:p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4A6173-BD40-5D42-95FE-031C20216AF9}"/>
              </a:ext>
            </a:extLst>
          </p:cNvPr>
          <p:cNvSpPr/>
          <p:nvPr/>
        </p:nvSpPr>
        <p:spPr>
          <a:xfrm>
            <a:off x="1060304" y="787970"/>
            <a:ext cx="7187769" cy="400050"/>
          </a:xfrm>
          <a:prstGeom prst="rect">
            <a:avLst/>
          </a:prstGeom>
          <a:solidFill>
            <a:srgbClr val="011C4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84DB6BF7-8BC6-F644-A98F-623E32AC9587}"/>
              </a:ext>
            </a:extLst>
          </p:cNvPr>
          <p:cNvSpPr txBox="1">
            <a:spLocks/>
          </p:cNvSpPr>
          <p:nvPr/>
        </p:nvSpPr>
        <p:spPr>
          <a:xfrm>
            <a:off x="1144432" y="803329"/>
            <a:ext cx="990313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fr-FR" sz="2400" dirty="0">
                <a:solidFill>
                  <a:srgbClr val="011C46"/>
                </a:solidFill>
              </a:rPr>
              <a:t>REGISTERING </a:t>
            </a:r>
            <a:r>
              <a:rPr lang="fr-FR" sz="2400" dirty="0" smtClean="0">
                <a:solidFill>
                  <a:srgbClr val="011C46"/>
                </a:solidFill>
              </a:rPr>
              <a:t>FOR THE </a:t>
            </a:r>
            <a:r>
              <a:rPr lang="fr-FR" sz="2400" dirty="0">
                <a:solidFill>
                  <a:srgbClr val="011C46"/>
                </a:solidFill>
              </a:rPr>
              <a:t>SECONDARY </a:t>
            </a:r>
            <a:r>
              <a:rPr lang="fr-FR" sz="2400" dirty="0" smtClean="0">
                <a:solidFill>
                  <a:srgbClr val="011C46"/>
                </a:solidFill>
              </a:rPr>
              <a:t>SCHOOL</a:t>
            </a:r>
            <a:endParaRPr lang="fr-FR" sz="2400" dirty="0">
              <a:solidFill>
                <a:srgbClr val="011C46"/>
              </a:solidFill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87" y="6013868"/>
            <a:ext cx="1642908" cy="777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495" y="6051369"/>
            <a:ext cx="1363992" cy="6532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80CC-1D71-CC62-B252-CEED4DC5E5FC}"/>
              </a:ext>
            </a:extLst>
          </p:cNvPr>
          <p:cNvSpPr txBox="1">
            <a:spLocks/>
          </p:cNvSpPr>
          <p:nvPr/>
        </p:nvSpPr>
        <p:spPr>
          <a:xfrm>
            <a:off x="869795" y="1900271"/>
            <a:ext cx="10723718" cy="37800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We </a:t>
            </a:r>
            <a:r>
              <a:rPr lang="en-GB" sz="1600" dirty="0"/>
              <a:t>offer 2 different curricula: </a:t>
            </a:r>
            <a:r>
              <a:rPr lang="en-GB" sz="1600" i="1" dirty="0" smtClean="0"/>
              <a:t>Section </a:t>
            </a:r>
            <a:r>
              <a:rPr lang="en-GB" sz="1600" i="1" dirty="0" err="1" smtClean="0"/>
              <a:t>Plurilingue</a:t>
            </a:r>
            <a:r>
              <a:rPr lang="en-GB" sz="1600" i="1" dirty="0" smtClean="0"/>
              <a:t> </a:t>
            </a:r>
            <a:r>
              <a:rPr lang="en-GB" sz="1600" dirty="0" smtClean="0"/>
              <a:t>(SP</a:t>
            </a:r>
            <a:r>
              <a:rPr lang="en-GB" sz="1600" dirty="0"/>
              <a:t>) and </a:t>
            </a:r>
            <a:r>
              <a:rPr lang="en-GB" sz="1600" i="1" dirty="0"/>
              <a:t>Section Internationale</a:t>
            </a:r>
            <a:r>
              <a:rPr lang="en-GB" sz="1600" dirty="0"/>
              <a:t> (</a:t>
            </a:r>
            <a:r>
              <a:rPr lang="en-GB" sz="1600" dirty="0" smtClean="0"/>
              <a:t>SI). </a:t>
            </a:r>
            <a:r>
              <a:rPr lang="en-GB" sz="1600" dirty="0"/>
              <a:t>More information is available </a:t>
            </a:r>
            <a:r>
              <a:rPr lang="en-GB" sz="1600" dirty="0">
                <a:hlinkClick r:id="rId5"/>
              </a:rPr>
              <a:t>here</a:t>
            </a:r>
            <a:r>
              <a:rPr lang="en-GB" sz="1600" dirty="0" smtClean="0"/>
              <a:t>. Please note that places are exclusively offered in SP. We never offer places directly for SI. Children will first be </a:t>
            </a:r>
            <a:r>
              <a:rPr lang="en-GB" sz="1600" dirty="0" err="1" smtClean="0"/>
              <a:t>enroled</a:t>
            </a:r>
            <a:r>
              <a:rPr lang="en-GB" sz="1600" dirty="0" smtClean="0"/>
              <a:t> in SP and only then may they chose to apply for SI.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400" b="1" dirty="0" smtClean="0">
              <a:solidFill>
                <a:srgbClr val="011C46"/>
              </a:solidFill>
            </a:endParaRPr>
          </a:p>
          <a:p>
            <a:r>
              <a:rPr lang="en-GB" sz="1600" b="1" dirty="0" smtClean="0">
                <a:solidFill>
                  <a:srgbClr val="011C46"/>
                </a:solidFill>
              </a:rPr>
              <a:t>For </a:t>
            </a:r>
            <a:r>
              <a:rPr lang="en-GB" sz="1600" b="1" dirty="0">
                <a:solidFill>
                  <a:srgbClr val="011C46"/>
                </a:solidFill>
              </a:rPr>
              <a:t>6ème</a:t>
            </a:r>
            <a:r>
              <a:rPr lang="en-GB" sz="1600" dirty="0" smtClean="0"/>
              <a:t>, if your child is </a:t>
            </a:r>
            <a:r>
              <a:rPr lang="en-GB" sz="1600" u="sng" dirty="0" err="1" smtClean="0"/>
              <a:t>enroled</a:t>
            </a:r>
            <a:r>
              <a:rPr lang="en-GB" sz="1600" dirty="0" smtClean="0"/>
              <a:t> (not just pre-</a:t>
            </a:r>
            <a:r>
              <a:rPr lang="en-GB" sz="1600" dirty="0" err="1" smtClean="0"/>
              <a:t>enroled</a:t>
            </a:r>
            <a:r>
              <a:rPr lang="en-GB" sz="1600" dirty="0" smtClean="0"/>
              <a:t>) </a:t>
            </a:r>
            <a:r>
              <a:rPr lang="en-GB" sz="1600" b="1" dirty="0" smtClean="0">
                <a:solidFill>
                  <a:srgbClr val="011C46"/>
                </a:solidFill>
              </a:rPr>
              <a:t>by February 6, 2026</a:t>
            </a:r>
            <a:r>
              <a:rPr lang="en-GB" sz="1600" b="1" dirty="0" smtClean="0"/>
              <a:t> </a:t>
            </a:r>
            <a:r>
              <a:rPr lang="en-GB" sz="1600" dirty="0" smtClean="0"/>
              <a:t>he/she will be invited to sit the SI entrance test. However, if enrolment takes place after that date, they will remain in SP</a:t>
            </a:r>
            <a:r>
              <a:rPr lang="en-GB" sz="1600" dirty="0"/>
              <a:t> </a:t>
            </a:r>
            <a:r>
              <a:rPr lang="en-GB" sz="1600" dirty="0" smtClean="0"/>
              <a:t>for the duration of 6ème.</a:t>
            </a:r>
            <a:br>
              <a:rPr lang="en-GB" sz="1600" dirty="0" smtClean="0"/>
            </a:br>
            <a:r>
              <a:rPr lang="en-GB" sz="1600" dirty="0" smtClean="0"/>
              <a:t>Subject to successful completion of an entrance test and availability of places, they may be able to join 5ème SI the following year.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600" dirty="0"/>
          </a:p>
          <a:p>
            <a:pPr algn="just">
              <a:buClr>
                <a:srgbClr val="011C46"/>
              </a:buClr>
            </a:pPr>
            <a:r>
              <a:rPr lang="en-GB" sz="1600" b="1" dirty="0">
                <a:solidFill>
                  <a:srgbClr val="011C46"/>
                </a:solidFill>
              </a:rPr>
              <a:t>From 5</a:t>
            </a:r>
            <a:r>
              <a:rPr lang="en-GB" sz="1600" b="1" baseline="30000" dirty="0">
                <a:solidFill>
                  <a:srgbClr val="011C46"/>
                </a:solidFill>
              </a:rPr>
              <a:t>ème</a:t>
            </a:r>
            <a:r>
              <a:rPr lang="en-GB" sz="1600" b="1" dirty="0">
                <a:solidFill>
                  <a:srgbClr val="011C46"/>
                </a:solidFill>
              </a:rPr>
              <a:t> upwards, </a:t>
            </a:r>
            <a:r>
              <a:rPr lang="en-GB" sz="1600" dirty="0" smtClean="0"/>
              <a:t>If </a:t>
            </a:r>
            <a:r>
              <a:rPr lang="en-GB" sz="1600" dirty="0"/>
              <a:t>your child is already </a:t>
            </a:r>
            <a:r>
              <a:rPr lang="en-GB" sz="1600" dirty="0" err="1" smtClean="0"/>
              <a:t>enroled</a:t>
            </a:r>
            <a:r>
              <a:rPr lang="en-GB" sz="1600" dirty="0" smtClean="0"/>
              <a:t> </a:t>
            </a:r>
            <a:r>
              <a:rPr lang="en-GB" sz="1600" dirty="0"/>
              <a:t>in </a:t>
            </a:r>
            <a:r>
              <a:rPr lang="en-GB" sz="1600" dirty="0" smtClean="0"/>
              <a:t>a British SI (either in </a:t>
            </a:r>
            <a:r>
              <a:rPr lang="en-GB" sz="1600" dirty="0"/>
              <a:t>France or </a:t>
            </a:r>
            <a:r>
              <a:rPr lang="en-GB" sz="1600" dirty="0" smtClean="0"/>
              <a:t>AEFE) and you wish them to continue in that track, you </a:t>
            </a:r>
            <a:r>
              <a:rPr lang="en-GB" sz="1600" dirty="0"/>
              <a:t>must notify us </a:t>
            </a:r>
            <a:r>
              <a:rPr lang="en-GB" sz="1600" dirty="0" smtClean="0"/>
              <a:t>as soon as your child’s enrolment is confirmed.</a:t>
            </a:r>
            <a:r>
              <a:rPr lang="en-GB" sz="1600" b="1" dirty="0" smtClean="0">
                <a:solidFill>
                  <a:srgbClr val="011C46"/>
                </a:solidFill>
              </a:rPr>
              <a:t> Our ability to offer a place in SI will depend on availability. </a:t>
            </a:r>
          </a:p>
          <a:p>
            <a:pPr algn="just">
              <a:buClr>
                <a:srgbClr val="011C46"/>
              </a:buClr>
            </a:pPr>
            <a:r>
              <a:rPr lang="en-GB" sz="1600" dirty="0" smtClean="0"/>
              <a:t>Only at </a:t>
            </a:r>
            <a:r>
              <a:rPr lang="en-GB" sz="1600" dirty="0"/>
              <a:t>the very end of the school year </a:t>
            </a:r>
            <a:r>
              <a:rPr lang="en-GB" sz="1600" dirty="0" smtClean="0"/>
              <a:t>will </a:t>
            </a:r>
            <a:r>
              <a:rPr lang="en-GB" sz="1600" dirty="0"/>
              <a:t>our academic </a:t>
            </a:r>
            <a:r>
              <a:rPr lang="en-GB" sz="1600" dirty="0" smtClean="0"/>
              <a:t>teams will be able to review availabilities. Children who are not currently studying in British SI in </a:t>
            </a:r>
            <a:r>
              <a:rPr lang="en-GB" sz="1600" dirty="0"/>
              <a:t>a French school, </a:t>
            </a:r>
            <a:r>
              <a:rPr lang="en-GB" sz="1600" dirty="0" smtClean="0"/>
              <a:t>will need to sit an exam which will be held </a:t>
            </a:r>
            <a:r>
              <a:rPr lang="en-GB" sz="1600" dirty="0"/>
              <a:t>at the end of the school year or </a:t>
            </a:r>
            <a:r>
              <a:rPr lang="en-GB" sz="1600" dirty="0" smtClean="0"/>
              <a:t>early </a:t>
            </a:r>
            <a:r>
              <a:rPr lang="en-GB" sz="1600" dirty="0"/>
              <a:t>September.</a:t>
            </a:r>
          </a:p>
          <a:p>
            <a:pPr marL="0" indent="0" algn="just">
              <a:buClr>
                <a:srgbClr val="011C46"/>
              </a:buClr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7804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1000">
        <p14:flip dir="r"/>
      </p:transition>
    </mc:Choice>
    <mc:Fallback xmlns="">
      <p:transition spd="slow" advClick="0" advTm="3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4">
            <a:extLst>
              <a:ext uri="{FF2B5EF4-FFF2-40B4-BE49-F238E27FC236}">
                <a16:creationId xmlns:a16="http://schemas.microsoft.com/office/drawing/2014/main" id="{5C735466-12AF-514E-B7B8-30C8F7EBED02}"/>
              </a:ext>
            </a:extLst>
          </p:cNvPr>
          <p:cNvSpPr>
            <a:spLocks/>
          </p:cNvSpPr>
          <p:nvPr/>
        </p:nvSpPr>
        <p:spPr bwMode="auto">
          <a:xfrm>
            <a:off x="0" y="5924550"/>
            <a:ext cx="12192000" cy="933450"/>
          </a:xfrm>
          <a:custGeom>
            <a:avLst/>
            <a:gdLst>
              <a:gd name="T0" fmla="*/ 0 w 9144000"/>
              <a:gd name="T1" fmla="*/ 1629155 h 1629409"/>
              <a:gd name="T2" fmla="*/ 9144000 w 9144000"/>
              <a:gd name="T3" fmla="*/ 1629155 h 1629409"/>
              <a:gd name="T4" fmla="*/ 9144000 w 9144000"/>
              <a:gd name="T5" fmla="*/ 0 h 1629409"/>
              <a:gd name="T6" fmla="*/ 0 w 9144000"/>
              <a:gd name="T7" fmla="*/ 0 h 1629409"/>
              <a:gd name="T8" fmla="*/ 0 w 9144000"/>
              <a:gd name="T9" fmla="*/ 1629155 h 1629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1629409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4A6173-BD40-5D42-95FE-031C20216AF9}"/>
              </a:ext>
            </a:extLst>
          </p:cNvPr>
          <p:cNvSpPr/>
          <p:nvPr/>
        </p:nvSpPr>
        <p:spPr>
          <a:xfrm>
            <a:off x="598486" y="493526"/>
            <a:ext cx="10995955" cy="400050"/>
          </a:xfrm>
          <a:prstGeom prst="rect">
            <a:avLst/>
          </a:prstGeom>
          <a:solidFill>
            <a:srgbClr val="011C4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84DB6BF7-8BC6-F644-A98F-623E32AC9587}"/>
              </a:ext>
            </a:extLst>
          </p:cNvPr>
          <p:cNvSpPr txBox="1">
            <a:spLocks/>
          </p:cNvSpPr>
          <p:nvPr/>
        </p:nvSpPr>
        <p:spPr>
          <a:xfrm>
            <a:off x="701673" y="522101"/>
            <a:ext cx="1099595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GB" sz="2400" dirty="0">
                <a:solidFill>
                  <a:srgbClr val="011C46"/>
                </a:solidFill>
              </a:rPr>
              <a:t>ASPECTS TO CONSIDER </a:t>
            </a:r>
            <a:r>
              <a:rPr lang="en-GB" sz="2400" dirty="0" smtClean="0">
                <a:solidFill>
                  <a:srgbClr val="011C46"/>
                </a:solidFill>
              </a:rPr>
              <a:t>WHEN ENROLING YOUR CHILD</a:t>
            </a:r>
            <a:endParaRPr lang="fr-FR" sz="2400" dirty="0">
              <a:solidFill>
                <a:srgbClr val="011C46"/>
              </a:solidFill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87" y="6013868"/>
            <a:ext cx="1642908" cy="777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495" y="6051369"/>
            <a:ext cx="1363992" cy="6532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80CC-1D71-CC62-B252-CEED4DC5E5FC}"/>
              </a:ext>
            </a:extLst>
          </p:cNvPr>
          <p:cNvSpPr txBox="1">
            <a:spLocks/>
          </p:cNvSpPr>
          <p:nvPr/>
        </p:nvSpPr>
        <p:spPr>
          <a:xfrm>
            <a:off x="653513" y="1128338"/>
            <a:ext cx="6300443" cy="4648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11C46"/>
              </a:buClr>
            </a:pPr>
            <a:r>
              <a:rPr lang="en-GB" sz="1400" b="1" dirty="0">
                <a:solidFill>
                  <a:srgbClr val="011C46"/>
                </a:solidFill>
              </a:rPr>
              <a:t>Unaccompanied children</a:t>
            </a:r>
            <a:r>
              <a:rPr lang="en-GB" sz="1400" dirty="0"/>
              <a:t>: </a:t>
            </a:r>
            <a:r>
              <a:rPr lang="en-GB" sz="1400" dirty="0" smtClean="0"/>
              <a:t>Children must reside with at least one legal guardian. </a:t>
            </a:r>
            <a:r>
              <a:rPr lang="en-GB" sz="1400" b="1" dirty="0"/>
              <a:t>No student can enrol in our </a:t>
            </a:r>
            <a:r>
              <a:rPr lang="en-GB" sz="1400" b="1" dirty="0" smtClean="0"/>
              <a:t>school </a:t>
            </a:r>
            <a:r>
              <a:rPr lang="en-GB" sz="1400" b="1" dirty="0"/>
              <a:t>if they </a:t>
            </a:r>
            <a:r>
              <a:rPr lang="en-GB" sz="1400" b="1" dirty="0" smtClean="0"/>
              <a:t>are staying </a:t>
            </a:r>
            <a:r>
              <a:rPr lang="en-GB" sz="1400" b="1" dirty="0"/>
              <a:t>with a host family</a:t>
            </a:r>
            <a:r>
              <a:rPr lang="en-GB" sz="1400" b="1" dirty="0" smtClean="0"/>
              <a:t>, relatives other than their legal guardians or </a:t>
            </a:r>
            <a:r>
              <a:rPr lang="en-GB" sz="1400" b="1" dirty="0"/>
              <a:t>in student halls or </a:t>
            </a:r>
            <a:r>
              <a:rPr lang="en-GB" sz="1400" b="1" dirty="0" smtClean="0"/>
              <a:t>similar.</a:t>
            </a:r>
            <a:r>
              <a:rPr lang="en-GB" sz="1400" dirty="0" smtClean="0"/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11C46"/>
              </a:buClr>
              <a:buNone/>
            </a:pPr>
            <a:endParaRPr lang="fr-FR" sz="1400" dirty="0"/>
          </a:p>
          <a:p>
            <a:pPr algn="just">
              <a:buClr>
                <a:srgbClr val="4EBAB7"/>
              </a:buClr>
            </a:pPr>
            <a:r>
              <a:rPr lang="en-GB" sz="1400" b="1" dirty="0"/>
              <a:t>We follow the French registration </a:t>
            </a:r>
            <a:r>
              <a:rPr lang="en-GB" sz="1400" b="1" dirty="0" smtClean="0"/>
              <a:t>which is based on calendar years</a:t>
            </a:r>
            <a:r>
              <a:rPr lang="en-GB" sz="1400" dirty="0" smtClean="0"/>
              <a:t>. The table to the side shows the year you should register your child for 2026/27 according to their year of birth (</a:t>
            </a:r>
            <a:r>
              <a:rPr lang="en-GB" sz="1400" dirty="0"/>
              <a:t>regardless of the month they were </a:t>
            </a:r>
            <a:r>
              <a:rPr lang="en-GB" sz="1400" dirty="0" smtClean="0"/>
              <a:t>born). Please </a:t>
            </a:r>
            <a:r>
              <a:rPr lang="en-GB" sz="1400" dirty="0"/>
              <a:t>check carefully </a:t>
            </a:r>
            <a:r>
              <a:rPr lang="en-GB" sz="1400" dirty="0" smtClean="0"/>
              <a:t>before choosing </a:t>
            </a:r>
            <a:r>
              <a:rPr lang="en-GB" sz="1400" dirty="0"/>
              <a:t>the level for your </a:t>
            </a:r>
            <a:r>
              <a:rPr lang="en-GB" sz="1400" dirty="0" smtClean="0"/>
              <a:t>child. </a:t>
            </a:r>
          </a:p>
          <a:p>
            <a:pPr algn="just">
              <a:buClr>
                <a:srgbClr val="4EBAB7"/>
              </a:buClr>
            </a:pPr>
            <a:endParaRPr lang="fr-FR" sz="14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11C46"/>
              </a:buClr>
            </a:pPr>
            <a:r>
              <a:rPr lang="en-GB" sz="1400" b="1" dirty="0"/>
              <a:t>Children from a non-French system </a:t>
            </a:r>
            <a:r>
              <a:rPr lang="en-GB" sz="1400" dirty="0"/>
              <a:t>will have to take a </a:t>
            </a:r>
            <a:r>
              <a:rPr lang="en-GB" sz="1400" b="1" dirty="0"/>
              <a:t>written test in French </a:t>
            </a:r>
            <a:r>
              <a:rPr lang="en-GB" sz="1400" dirty="0"/>
              <a:t>and </a:t>
            </a:r>
            <a:r>
              <a:rPr lang="en-GB" sz="1400" b="1" dirty="0"/>
              <a:t>mathematics</a:t>
            </a:r>
            <a:r>
              <a:rPr lang="en-GB" sz="1400" dirty="0"/>
              <a:t> if a place is offered to them.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11C46"/>
              </a:buClr>
            </a:pPr>
            <a:endParaRPr lang="en-GB" sz="14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11C46"/>
              </a:buClr>
            </a:pPr>
            <a:r>
              <a:rPr lang="en-GB" sz="1400" b="1" dirty="0"/>
              <a:t>Offers of places are subject to </a:t>
            </a:r>
            <a:r>
              <a:rPr lang="en-GB" sz="1400" b="1" dirty="0" smtClean="0"/>
              <a:t>the child successfully completing his/her year. </a:t>
            </a:r>
            <a:r>
              <a:rPr lang="en-GB" sz="1400" dirty="0" smtClean="0"/>
              <a:t>In </a:t>
            </a:r>
            <a:r>
              <a:rPr lang="en-GB" sz="1400" dirty="0"/>
              <a:t>the event </a:t>
            </a:r>
            <a:r>
              <a:rPr lang="en-GB" sz="1400" dirty="0" smtClean="0"/>
              <a:t>the child is held back to repeat the year </a:t>
            </a:r>
            <a:r>
              <a:rPr lang="en-GB" sz="1400" dirty="0"/>
              <a:t>(“</a:t>
            </a:r>
            <a:r>
              <a:rPr lang="en-GB" sz="1400" i="1" dirty="0"/>
              <a:t>redoublement</a:t>
            </a:r>
            <a:r>
              <a:rPr lang="en-GB" sz="1400" dirty="0"/>
              <a:t>”), families must contact our teams to assess if the registration can be modified accordingly.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11C46"/>
              </a:buClr>
            </a:pPr>
            <a:endParaRPr lang="en-GB" sz="14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11C46"/>
              </a:buClr>
            </a:pPr>
            <a:r>
              <a:rPr lang="en-GB" sz="1400" dirty="0" smtClean="0"/>
              <a:t>The British Section prepares for GCSEs and A levels and starts in Year </a:t>
            </a:r>
            <a:r>
              <a:rPr lang="en-GB" sz="1400" dirty="0"/>
              <a:t>10 (equivalent to </a:t>
            </a:r>
            <a:r>
              <a:rPr lang="en-GB" sz="1400" i="1" dirty="0"/>
              <a:t>3</a:t>
            </a:r>
            <a:r>
              <a:rPr lang="en-GB" sz="1400" i="1" baseline="30000" dirty="0"/>
              <a:t>ème</a:t>
            </a:r>
            <a:r>
              <a:rPr lang="en-GB" sz="1400" dirty="0" smtClean="0"/>
              <a:t>). The admission process is different to the admission process in the French section. Please refer to: “Admissions” =&gt; “British Curriculum” on our website. </a:t>
            </a:r>
            <a:endParaRPr lang="fr-FR" sz="1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FBD0FE-D6B4-36E2-FC6F-EF0E2AC35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654054"/>
              </p:ext>
            </p:extLst>
          </p:nvPr>
        </p:nvGraphicFramePr>
        <p:xfrm>
          <a:off x="7281334" y="1207362"/>
          <a:ext cx="4324887" cy="4425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5285">
                  <a:extLst>
                    <a:ext uri="{9D8B030D-6E8A-4147-A177-3AD203B41FA5}">
                      <a16:colId xmlns:a16="http://schemas.microsoft.com/office/drawing/2014/main" val="1260783971"/>
                    </a:ext>
                  </a:extLst>
                </a:gridCol>
                <a:gridCol w="2789602">
                  <a:extLst>
                    <a:ext uri="{9D8B030D-6E8A-4147-A177-3AD203B41FA5}">
                      <a16:colId xmlns:a16="http://schemas.microsoft.com/office/drawing/2014/main" val="3470196781"/>
                    </a:ext>
                  </a:extLst>
                </a:gridCol>
              </a:tblGrid>
              <a:tr h="9092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Child’s</a:t>
                      </a: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birth</a:t>
                      </a: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year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1C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Level</a:t>
                      </a: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to </a:t>
                      </a:r>
                      <a:r>
                        <a:rPr lang="fr-F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be</a:t>
                      </a: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registered</a:t>
                      </a: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for a start of </a:t>
                      </a:r>
                      <a:r>
                        <a:rPr lang="fr-F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school</a:t>
                      </a: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in </a:t>
                      </a:r>
                      <a:r>
                        <a:rPr lang="fr-F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September</a:t>
                      </a: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2026/2027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1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443471"/>
                  </a:ext>
                </a:extLst>
              </a:tr>
              <a:tr h="50236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</a:rPr>
                        <a:t>2015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6</a:t>
                      </a:r>
                      <a:r>
                        <a:rPr lang="en-GB" sz="1400" u="none" strike="noStrike" baseline="30000" dirty="0">
                          <a:effectLst/>
                        </a:rPr>
                        <a:t>ème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580634"/>
                  </a:ext>
                </a:extLst>
              </a:tr>
              <a:tr h="50236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</a:rPr>
                        <a:t>2014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5</a:t>
                      </a:r>
                      <a:r>
                        <a:rPr lang="en-GB" sz="1400" u="none" strike="noStrike" baseline="30000" dirty="0">
                          <a:effectLst/>
                        </a:rPr>
                        <a:t>ème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395960"/>
                  </a:ext>
                </a:extLst>
              </a:tr>
              <a:tr h="50236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</a:rPr>
                        <a:t>2013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4</a:t>
                      </a:r>
                      <a:r>
                        <a:rPr lang="en-GB" sz="1400" u="none" strike="noStrike" baseline="30000" dirty="0">
                          <a:effectLst/>
                        </a:rPr>
                        <a:t>ème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72623"/>
                  </a:ext>
                </a:extLst>
              </a:tr>
              <a:tr h="50236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</a:rPr>
                        <a:t>2012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3</a:t>
                      </a:r>
                      <a:r>
                        <a:rPr lang="en-GB" sz="1400" u="none" strike="noStrike" baseline="30000" dirty="0">
                          <a:effectLst/>
                        </a:rPr>
                        <a:t>ème</a:t>
                      </a:r>
                      <a:endParaRPr lang="en-GB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433449"/>
                  </a:ext>
                </a:extLst>
              </a:tr>
              <a:tr h="50236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</a:rPr>
                        <a:t>2011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</a:t>
                      </a:r>
                      <a:r>
                        <a:rPr lang="en-GB" sz="1400" u="none" strike="noStrike" baseline="30000" dirty="0">
                          <a:effectLst/>
                        </a:rPr>
                        <a:t>nde</a:t>
                      </a:r>
                      <a:endParaRPr lang="en-GB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831004"/>
                  </a:ext>
                </a:extLst>
              </a:tr>
              <a:tr h="50236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</a:rPr>
                        <a:t>2010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</a:t>
                      </a:r>
                      <a:r>
                        <a:rPr lang="en-GB" sz="1400" u="none" strike="noStrike" baseline="30000" dirty="0">
                          <a:effectLst/>
                        </a:rPr>
                        <a:t>ère</a:t>
                      </a:r>
                      <a:endParaRPr lang="en-GB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76233"/>
                  </a:ext>
                </a:extLst>
              </a:tr>
              <a:tr h="50236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</a:rPr>
                        <a:t>2009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err="1">
                          <a:effectLst/>
                        </a:rPr>
                        <a:t>Terminale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334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57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1000">
        <p14:flip dir="r"/>
      </p:transition>
    </mc:Choice>
    <mc:Fallback xmlns="">
      <p:transition spd="slow" advClick="0" advTm="3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4">
            <a:extLst>
              <a:ext uri="{FF2B5EF4-FFF2-40B4-BE49-F238E27FC236}">
                <a16:creationId xmlns:a16="http://schemas.microsoft.com/office/drawing/2014/main" id="{5C735466-12AF-514E-B7B8-30C8F7EBED02}"/>
              </a:ext>
            </a:extLst>
          </p:cNvPr>
          <p:cNvSpPr>
            <a:spLocks/>
          </p:cNvSpPr>
          <p:nvPr/>
        </p:nvSpPr>
        <p:spPr bwMode="auto">
          <a:xfrm>
            <a:off x="0" y="5924550"/>
            <a:ext cx="12192000" cy="933450"/>
          </a:xfrm>
          <a:custGeom>
            <a:avLst/>
            <a:gdLst>
              <a:gd name="T0" fmla="*/ 0 w 9144000"/>
              <a:gd name="T1" fmla="*/ 1629155 h 1629409"/>
              <a:gd name="T2" fmla="*/ 9144000 w 9144000"/>
              <a:gd name="T3" fmla="*/ 1629155 h 1629409"/>
              <a:gd name="T4" fmla="*/ 9144000 w 9144000"/>
              <a:gd name="T5" fmla="*/ 0 h 1629409"/>
              <a:gd name="T6" fmla="*/ 0 w 9144000"/>
              <a:gd name="T7" fmla="*/ 0 h 1629409"/>
              <a:gd name="T8" fmla="*/ 0 w 9144000"/>
              <a:gd name="T9" fmla="*/ 1629155 h 1629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1629409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Rectangle 1">
            <a:extLst>
              <a:ext uri="{FF2B5EF4-FFF2-40B4-BE49-F238E27FC236}">
                <a16:creationId xmlns:a16="http://schemas.microsoft.com/office/drawing/2014/main" id="{87A1AC9D-1C88-0F47-B528-502A13659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677397"/>
            <a:ext cx="216726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altLang="en-US" sz="600"/>
          </a:p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4A6173-BD40-5D42-95FE-031C20216AF9}"/>
              </a:ext>
            </a:extLst>
          </p:cNvPr>
          <p:cNvSpPr/>
          <p:nvPr/>
        </p:nvSpPr>
        <p:spPr>
          <a:xfrm>
            <a:off x="598486" y="651571"/>
            <a:ext cx="6042460" cy="493737"/>
          </a:xfrm>
          <a:prstGeom prst="rect">
            <a:avLst/>
          </a:prstGeom>
          <a:solidFill>
            <a:srgbClr val="D9224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84DB6BF7-8BC6-F644-A98F-623E32AC9587}"/>
              </a:ext>
            </a:extLst>
          </p:cNvPr>
          <p:cNvSpPr txBox="1">
            <a:spLocks/>
          </p:cNvSpPr>
          <p:nvPr/>
        </p:nvSpPr>
        <p:spPr>
          <a:xfrm>
            <a:off x="701675" y="702725"/>
            <a:ext cx="631796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400" dirty="0" smtClean="0">
                <a:solidFill>
                  <a:srgbClr val="D92240"/>
                </a:solidFill>
              </a:rPr>
              <a:t>ADMISSION COMMITTEE DECISIONS: </a:t>
            </a:r>
            <a:r>
              <a:rPr lang="en-GB" sz="2400" dirty="0">
                <a:solidFill>
                  <a:srgbClr val="D92240"/>
                </a:solidFill>
              </a:rPr>
              <a:t/>
            </a:r>
            <a:br>
              <a:rPr lang="en-GB" sz="2400" dirty="0">
                <a:solidFill>
                  <a:srgbClr val="D92240"/>
                </a:solidFill>
              </a:rPr>
            </a:br>
            <a:endParaRPr lang="fr-FR" sz="2400" dirty="0">
              <a:solidFill>
                <a:srgbClr val="D9224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87" y="6013868"/>
            <a:ext cx="1642908" cy="777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495" y="6051369"/>
            <a:ext cx="1363992" cy="6532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80CC-1D71-CC62-B252-CEED4DC5E5FC}"/>
              </a:ext>
            </a:extLst>
          </p:cNvPr>
          <p:cNvSpPr txBox="1">
            <a:spLocks/>
          </p:cNvSpPr>
          <p:nvPr/>
        </p:nvSpPr>
        <p:spPr>
          <a:xfrm>
            <a:off x="598486" y="1492543"/>
            <a:ext cx="10967514" cy="4278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D92240"/>
              </a:buClr>
              <a:buNone/>
            </a:pPr>
            <a:r>
              <a:rPr lang="fr-FR" sz="1600" dirty="0" err="1"/>
              <a:t>Following</a:t>
            </a:r>
            <a:r>
              <a:rPr lang="fr-FR" sz="1600" dirty="0"/>
              <a:t> the </a:t>
            </a:r>
            <a:r>
              <a:rPr lang="fr-FR" sz="1600" dirty="0" err="1" smtClean="0"/>
              <a:t>Enrolment</a:t>
            </a:r>
            <a:r>
              <a:rPr lang="fr-FR" sz="1600" dirty="0" smtClean="0"/>
              <a:t> </a:t>
            </a:r>
            <a:r>
              <a:rPr lang="fr-FR" sz="1600" dirty="0" err="1" smtClean="0"/>
              <a:t>Committee</a:t>
            </a:r>
            <a:r>
              <a:rPr lang="fr-FR" sz="1600" dirty="0" smtClean="0"/>
              <a:t> </a:t>
            </a:r>
            <a:r>
              <a:rPr lang="fr-FR" sz="1600" dirty="0"/>
              <a:t>meeting, </a:t>
            </a:r>
            <a:r>
              <a:rPr lang="fr-FR" sz="1600" dirty="0" err="1"/>
              <a:t>you</a:t>
            </a:r>
            <a:r>
              <a:rPr lang="fr-FR" sz="1600" dirty="0"/>
              <a:t> </a:t>
            </a:r>
            <a:r>
              <a:rPr lang="fr-FR" sz="1600" dirty="0" err="1"/>
              <a:t>will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informed</a:t>
            </a:r>
            <a:r>
              <a:rPr lang="fr-FR" sz="1600" dirty="0"/>
              <a:t> of the </a:t>
            </a:r>
            <a:r>
              <a:rPr lang="fr-FR" sz="1600" dirty="0" err="1"/>
              <a:t>outcome</a:t>
            </a:r>
            <a:r>
              <a:rPr lang="fr-FR" sz="1600" dirty="0"/>
              <a:t>.</a:t>
            </a:r>
            <a:endParaRPr lang="en-GB" sz="16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D92240"/>
              </a:buClr>
            </a:pPr>
            <a:endParaRPr lang="en-GB" sz="1600" b="1" dirty="0">
              <a:solidFill>
                <a:srgbClr val="D9224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D92240"/>
              </a:buClr>
            </a:pPr>
            <a:r>
              <a:rPr lang="en-GB" sz="1600" b="1" dirty="0" smtClean="0">
                <a:solidFill>
                  <a:srgbClr val="D92240"/>
                </a:solidFill>
              </a:rPr>
              <a:t>If </a:t>
            </a:r>
            <a:r>
              <a:rPr lang="en-GB" sz="1600" b="1" dirty="0">
                <a:solidFill>
                  <a:srgbClr val="D92240"/>
                </a:solidFill>
              </a:rPr>
              <a:t>you receive an </a:t>
            </a:r>
            <a:r>
              <a:rPr lang="en-GB" sz="1600" b="1" dirty="0" smtClean="0">
                <a:solidFill>
                  <a:srgbClr val="D92240"/>
                </a:solidFill>
              </a:rPr>
              <a:t>offer for a place, one of the following will apply:</a:t>
            </a:r>
            <a:endParaRPr lang="fr-FR" sz="1600" dirty="0"/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b="1" dirty="0" smtClean="0">
                <a:solidFill>
                  <a:srgbClr val="000000"/>
                </a:solidFill>
              </a:rPr>
              <a:t>Place subject to test</a:t>
            </a:r>
            <a:r>
              <a:rPr lang="en-GB" sz="1600" dirty="0" smtClean="0">
                <a:solidFill>
                  <a:srgbClr val="000000"/>
                </a:solidFill>
              </a:rPr>
              <a:t>: Please confirm your child’s attendance to the test whether he/she is allowed to leave on his/her own afterwards (Collège/ Lycée);</a:t>
            </a:r>
            <a:endParaRPr lang="en-GB" sz="1600" dirty="0">
              <a:solidFill>
                <a:srgbClr val="000000"/>
              </a:solidFill>
            </a:endParaRP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b="1" dirty="0" smtClean="0">
                <a:solidFill>
                  <a:srgbClr val="000000"/>
                </a:solidFill>
              </a:rPr>
              <a:t>Incomplete application: </a:t>
            </a:r>
            <a:r>
              <a:rPr lang="en-GB" sz="1600" dirty="0" smtClean="0">
                <a:solidFill>
                  <a:srgbClr val="000000"/>
                </a:solidFill>
              </a:rPr>
              <a:t>Occasionally, applications will be incomplete or erroneous. We’ll write to you to let you know about the missing information and provide you with a deadline to come back to us. Unless the missing information is received before the deadline, the place may be cancelled.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b="1" dirty="0" smtClean="0">
                <a:solidFill>
                  <a:srgbClr val="000000"/>
                </a:solidFill>
              </a:rPr>
              <a:t>Pay </a:t>
            </a:r>
            <a:r>
              <a:rPr lang="en-GB" sz="1600" b="1" dirty="0">
                <a:solidFill>
                  <a:srgbClr val="000000"/>
                </a:solidFill>
              </a:rPr>
              <a:t>the First Registration Fees </a:t>
            </a:r>
            <a:r>
              <a:rPr lang="en-GB" sz="1600" dirty="0">
                <a:solidFill>
                  <a:srgbClr val="000000"/>
                </a:solidFill>
              </a:rPr>
              <a:t>(DPI- </a:t>
            </a:r>
            <a:r>
              <a:rPr lang="en-GB" sz="1600" i="1" dirty="0">
                <a:solidFill>
                  <a:srgbClr val="000000"/>
                </a:solidFill>
              </a:rPr>
              <a:t>Droits de Première Inscription</a:t>
            </a:r>
            <a:r>
              <a:rPr lang="en-GB" sz="1600" dirty="0">
                <a:solidFill>
                  <a:srgbClr val="000000"/>
                </a:solidFill>
              </a:rPr>
              <a:t>). You will have a few days to make this payment. Once the DPIs </a:t>
            </a:r>
            <a:r>
              <a:rPr lang="en-GB" sz="1600" dirty="0" smtClean="0">
                <a:solidFill>
                  <a:srgbClr val="000000"/>
                </a:solidFill>
              </a:rPr>
              <a:t>are received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600" dirty="0" smtClean="0">
                <a:solidFill>
                  <a:srgbClr val="000000"/>
                </a:solidFill>
              </a:rPr>
              <a:t>we </a:t>
            </a:r>
            <a:r>
              <a:rPr lang="en-GB" sz="1600" dirty="0">
                <a:solidFill>
                  <a:srgbClr val="000000"/>
                </a:solidFill>
              </a:rPr>
              <a:t>will </a:t>
            </a:r>
            <a:r>
              <a:rPr lang="en-GB" sz="1600" dirty="0" smtClean="0">
                <a:solidFill>
                  <a:srgbClr val="000000"/>
                </a:solidFill>
              </a:rPr>
              <a:t>send you an email </a:t>
            </a:r>
            <a:r>
              <a:rPr lang="en-GB" sz="1600" dirty="0">
                <a:solidFill>
                  <a:srgbClr val="000000"/>
                </a:solidFill>
              </a:rPr>
              <a:t>confirming </a:t>
            </a:r>
            <a:r>
              <a:rPr lang="en-GB" sz="1600" dirty="0" smtClean="0">
                <a:solidFill>
                  <a:srgbClr val="000000"/>
                </a:solidFill>
              </a:rPr>
              <a:t>that your child is </a:t>
            </a:r>
            <a:r>
              <a:rPr lang="en-GB" sz="1600" dirty="0" err="1" smtClean="0">
                <a:solidFill>
                  <a:srgbClr val="000000"/>
                </a:solidFill>
              </a:rPr>
              <a:t>enroled</a:t>
            </a:r>
            <a:r>
              <a:rPr lang="en-GB" sz="1600" dirty="0" smtClean="0">
                <a:solidFill>
                  <a:srgbClr val="000000"/>
                </a:solidFill>
              </a:rPr>
              <a:t> for the year 2026/27.</a:t>
            </a:r>
            <a:endParaRPr lang="fr-FR" sz="16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D92240"/>
              </a:buClr>
              <a:buNone/>
            </a:pPr>
            <a:endParaRPr lang="en-GB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D92240"/>
              </a:buClr>
              <a:buNone/>
            </a:pPr>
            <a:r>
              <a:rPr lang="en-GB" sz="1600" dirty="0"/>
              <a:t>The DPI are non-refundable and cannot be carried forward for a registration in </a:t>
            </a:r>
            <a:r>
              <a:rPr lang="en-GB" sz="1600" dirty="0" smtClean="0"/>
              <a:t>a later </a:t>
            </a:r>
            <a:r>
              <a:rPr lang="en-GB" sz="1600" dirty="0"/>
              <a:t>school year. </a:t>
            </a:r>
            <a:r>
              <a:rPr lang="en-GB" sz="1600" dirty="0" smtClean="0"/>
              <a:t>If </a:t>
            </a:r>
            <a:r>
              <a:rPr lang="en-GB" sz="1600" dirty="0"/>
              <a:t>the deadlines are not met, the offer of the place will be withdrawn. </a:t>
            </a:r>
            <a:endParaRPr lang="en-GB" sz="16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D92240"/>
              </a:buClr>
              <a:buNone/>
            </a:pPr>
            <a:endParaRPr lang="fr-FR" sz="16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D92240"/>
              </a:buClr>
            </a:pPr>
            <a:r>
              <a:rPr lang="en-GB" sz="1600" b="1" dirty="0" smtClean="0">
                <a:solidFill>
                  <a:srgbClr val="D92240"/>
                </a:solidFill>
              </a:rPr>
              <a:t>If </a:t>
            </a:r>
            <a:r>
              <a:rPr lang="en-GB" sz="1600" b="1" dirty="0">
                <a:solidFill>
                  <a:srgbClr val="D92240"/>
                </a:solidFill>
              </a:rPr>
              <a:t>you </a:t>
            </a:r>
            <a:r>
              <a:rPr lang="en-GB" sz="1600" b="1" dirty="0" smtClean="0">
                <a:solidFill>
                  <a:srgbClr val="D92240"/>
                </a:solidFill>
              </a:rPr>
              <a:t>are </a:t>
            </a:r>
            <a:r>
              <a:rPr lang="en-GB" sz="1600" b="1" dirty="0">
                <a:solidFill>
                  <a:srgbClr val="D92240"/>
                </a:solidFill>
              </a:rPr>
              <a:t>notified that your child has not been offered a </a:t>
            </a:r>
            <a:r>
              <a:rPr lang="en-GB" sz="1600" b="1" dirty="0" smtClean="0">
                <a:solidFill>
                  <a:srgbClr val="D92240"/>
                </a:solidFill>
              </a:rPr>
              <a:t>place</a:t>
            </a:r>
            <a:r>
              <a:rPr lang="en-GB" sz="1600" dirty="0" smtClean="0"/>
              <a:t>: </a:t>
            </a:r>
            <a:r>
              <a:rPr lang="en-GB" sz="1600" dirty="0"/>
              <a:t>We will ask whether you would like your child’s application to be considered again at the next board of admissions meeting</a:t>
            </a:r>
            <a:r>
              <a:rPr lang="en-GB" sz="1600" dirty="0" smtClean="0"/>
              <a:t>. Please ensure to respond to this email as this is not an automatic process. </a:t>
            </a:r>
            <a:endParaRPr lang="fr-FR" sz="1600" dirty="0"/>
          </a:p>
          <a:p>
            <a:pPr algn="just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262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1000">
        <p14:flip dir="r"/>
      </p:transition>
    </mc:Choice>
    <mc:Fallback xmlns="">
      <p:transition spd="slow" advClick="0" advTm="31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16514</TotalTime>
  <Words>2090</Words>
  <Application>Microsoft Office PowerPoint</Application>
  <PresentationFormat>Widescreen</PresentationFormat>
  <Paragraphs>144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Irène Hernando</dc:creator>
  <cp:keywords/>
  <dc:description/>
  <cp:lastModifiedBy>Nathalie Horan</cp:lastModifiedBy>
  <cp:revision>280</cp:revision>
  <cp:lastPrinted>2023-10-17T08:32:23Z</cp:lastPrinted>
  <dcterms:created xsi:type="dcterms:W3CDTF">2020-06-04T15:04:54Z</dcterms:created>
  <dcterms:modified xsi:type="dcterms:W3CDTF">2025-10-08T09:19:37Z</dcterms:modified>
  <cp:category/>
</cp:coreProperties>
</file>