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17" r:id="rId1"/>
  </p:sldMasterIdLst>
  <p:notesMasterIdLst>
    <p:notesMasterId r:id="rId5"/>
  </p:notesMasterIdLst>
  <p:sldIdLst>
    <p:sldId id="290" r:id="rId2"/>
    <p:sldId id="345" r:id="rId3"/>
    <p:sldId id="346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9997FE09-73DE-47A7-94FF-D120C352EB08}">
          <p14:sldIdLst>
            <p14:sldId id="290"/>
            <p14:sldId id="345"/>
            <p14:sldId id="34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2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2240"/>
    <a:srgbClr val="CCECFF"/>
    <a:srgbClr val="CCFFFF"/>
    <a:srgbClr val="000000"/>
    <a:srgbClr val="011C46"/>
    <a:srgbClr val="4EBAB7"/>
    <a:srgbClr val="F5F5F5"/>
    <a:srgbClr val="4BC2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64" autoAdjust="0"/>
    <p:restoredTop sz="90220" autoAdjust="0"/>
  </p:normalViewPr>
  <p:slideViewPr>
    <p:cSldViewPr snapToGrid="0">
      <p:cViewPr varScale="1">
        <p:scale>
          <a:sx n="104" d="100"/>
          <a:sy n="104" d="100"/>
        </p:scale>
        <p:origin x="89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D9E4D-4D4B-024A-A16E-4DE2E78E8610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CDC67-93E6-E048-8E29-C3E7566CE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03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>
            <a:extLst>
              <a:ext uri="{FF2B5EF4-FFF2-40B4-BE49-F238E27FC236}">
                <a16:creationId xmlns:a16="http://schemas.microsoft.com/office/drawing/2014/main" id="{0C32CD6C-C8BA-954B-B45D-64FB303F68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>
            <a:extLst>
              <a:ext uri="{FF2B5EF4-FFF2-40B4-BE49-F238E27FC236}">
                <a16:creationId xmlns:a16="http://schemas.microsoft.com/office/drawing/2014/main" id="{C808E280-C048-944A-B5E7-AFC11450EB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1" name="Slide Number Placeholder 3">
            <a:extLst>
              <a:ext uri="{FF2B5EF4-FFF2-40B4-BE49-F238E27FC236}">
                <a16:creationId xmlns:a16="http://schemas.microsoft.com/office/drawing/2014/main" id="{01993294-0979-6440-9BDE-9419F870F5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010BEE0-341A-B541-9F10-0826CD10F7BF}" type="slidenum">
              <a:rPr lang="en-GB" altLang="fr-FR" smtClean="0"/>
              <a:pPr/>
              <a:t>1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630179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>
            <a:extLst>
              <a:ext uri="{FF2B5EF4-FFF2-40B4-BE49-F238E27FC236}">
                <a16:creationId xmlns:a16="http://schemas.microsoft.com/office/drawing/2014/main" id="{A5E9DFEF-BD3D-4545-9D60-149D1A9ACA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88B207-1B11-664F-984D-B26CCC00B8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SON</a:t>
            </a:r>
            <a:r>
              <a:rPr lang="en-US" baseline="0" dirty="0"/>
              <a:t> NEW</a:t>
            </a:r>
            <a:endParaRPr lang="en-US" dirty="0"/>
          </a:p>
        </p:txBody>
      </p:sp>
      <p:sp>
        <p:nvSpPr>
          <p:cNvPr id="45059" name="Slide Number Placeholder 3">
            <a:extLst>
              <a:ext uri="{FF2B5EF4-FFF2-40B4-BE49-F238E27FC236}">
                <a16:creationId xmlns:a16="http://schemas.microsoft.com/office/drawing/2014/main" id="{428F1CDD-FB41-D040-9E9B-F225EFB51A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6D459A2-A354-EB44-A948-BC28B3279D30}" type="slidenum">
              <a:rPr lang="en-GB" altLang="fr-FR" smtClean="0"/>
              <a:pPr/>
              <a:t>2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496365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>
            <a:extLst>
              <a:ext uri="{FF2B5EF4-FFF2-40B4-BE49-F238E27FC236}">
                <a16:creationId xmlns:a16="http://schemas.microsoft.com/office/drawing/2014/main" id="{A5E9DFEF-BD3D-4545-9D60-149D1A9ACA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88B207-1B11-664F-984D-B26CCC00B8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SON</a:t>
            </a:r>
            <a:r>
              <a:rPr lang="en-US" baseline="0" dirty="0"/>
              <a:t> NEW</a:t>
            </a:r>
            <a:endParaRPr lang="en-US" dirty="0"/>
          </a:p>
        </p:txBody>
      </p:sp>
      <p:sp>
        <p:nvSpPr>
          <p:cNvPr id="45059" name="Slide Number Placeholder 3">
            <a:extLst>
              <a:ext uri="{FF2B5EF4-FFF2-40B4-BE49-F238E27FC236}">
                <a16:creationId xmlns:a16="http://schemas.microsoft.com/office/drawing/2014/main" id="{428F1CDD-FB41-D040-9E9B-F225EFB51A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6D459A2-A354-EB44-A948-BC28B3279D30}" type="slidenum">
              <a:rPr lang="en-GB" altLang="fr-FR" smtClean="0"/>
              <a:pPr/>
              <a:t>3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609995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0D762-7F37-5A42-87A4-7F6CC3EAEB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F98BFC-B616-8746-B53E-12DF4E85F0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9D2D3-18F4-8443-B63B-9C4C6D1C4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3D127-EAEC-D34E-9441-B0212F748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23E97-F1A3-D04C-AEF1-0A4178C04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38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033E4-919F-9D4B-9157-007A78A72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61F2F8-3622-C247-A6B4-81245522F8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75D32-9EEA-BB44-98EB-B4A104966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C8EA0-8052-5E49-990D-463CD7188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AA59D-9151-BB44-ABE6-2E5281A1F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47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711BCA-D3F9-6E4C-93C4-428E908043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3BEADC-5F13-0549-B369-7B402FCC83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1C3E6-0475-E847-A761-4C8E5CE39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0BCC5-F89D-0748-BEF2-94D3FC03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53732-2F86-1A4F-B724-648F177CC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50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28380" y="1618825"/>
            <a:ext cx="10735241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1F026892-1356-0040-8BD8-D0A686C927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0678F3DA-3DA8-4045-AE94-4C03BDC2D41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8245A55-F7D4-AE4B-A50B-8F16146DAF55}" type="datetimeFigureOut">
              <a:rPr lang="en-US"/>
              <a:pPr>
                <a:defRPr/>
              </a:pPr>
              <a:t>10/16/2025</a:t>
            </a:fld>
            <a:endParaRPr 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5496ED1A-1EB8-5241-89CA-16730F34F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C94BEEC-A130-DF45-A99A-005AB9C28C6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138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24CF5-2097-E849-843B-6004C14FC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CA92E-0D89-1B45-8941-33C1AA5FC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0ECFF-1B5A-064D-93CD-5FEF08FD9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CFC2C-0B93-1948-B65F-86B67582C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62CCD-4477-BB42-A63C-486E58783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50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ED7DE-F7B3-F34B-9E0B-CEDE1C5FF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72DEDE-BFB5-9B4B-9A7F-73B4D6062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27FF3-F179-8F48-BE9F-40FEEF22D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1E05B-5C35-4140-93AA-A62D0849B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3083A-2290-4F4C-9E31-0DF3C9DC3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17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2FBED-0E18-FC4D-A857-2AE4EF579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0271C-D01F-A846-93AB-15C7C9FDDE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8F40EB-B77A-ED4A-869B-8912103E76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3101F-1501-FA44-9AC3-6EA3E68AA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84B9E1-001F-E742-B4D8-6A0E6EDDF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F7009-B5C5-D64F-8377-A886D3DB0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85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6FB1C-C5B0-2D49-9857-7163EF97A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9D429-0834-3B42-B775-9DE5E6429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8C36A3-0C76-B641-AD3A-F9A36B21B7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F414E8-3276-0243-B0DA-8F6D186755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BF63F4-E4D2-134E-BABF-A2A1D1E17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0C4A53-6A50-8444-90F1-D841066C1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5C422C-571B-484C-A139-6462E2E3D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8E396A-B09D-DE4C-9E0F-AE11B1EE8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32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6175-F853-5248-B157-55C03BAEE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D28B79-8D93-D14C-938E-97066C811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2ED591-6D84-8445-989C-D7441545B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54AB56-FDF7-3F4F-AF50-367ED25C7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18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503C2C-19C0-3742-B5AF-BC96D9E90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40B767-3558-A341-A36F-3C6EB7973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F57ED-AB8A-6546-9D61-830AB8BF1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59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C5CE7-C988-AE4E-94EE-884ABFE61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383A0-A108-1F47-BA4E-484F548C3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5E50AF-7CD7-4B45-8F6F-A90DB0D77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3B49C3-A86A-DE48-9A41-43F31D38E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0269D4-5C41-7F47-8B57-DD5DE8611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40553E-D34E-6142-8543-A112AE7F9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73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01578-9E3F-4642-956B-877E51DD8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784C31-2B39-7E4B-96FE-72F9328182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039907-1AA4-F241-9A98-0464FD087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1ECE24-E9A5-5F4E-8FE3-6384FA50B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F41584-70F8-9A45-809A-25482C13B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33E2B5-4ED0-1D4C-9EBC-A7CE8DA9C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40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3DC575-CD3B-9240-A233-33D10D470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37B1A2-CE86-8443-97CB-D43D4A1A0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CB6C9-2311-C941-A78F-7C84158662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6C732-C520-B54D-A05C-47C1CD249C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3F344-0A17-CB4D-ABEE-C85EF22280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766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</p:sldLayoutIdLst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nscription@lyceefrancais.org.uk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173383-41D8-DC40-AB23-27B18463F6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5587"/>
          <a:stretch/>
        </p:blipFill>
        <p:spPr>
          <a:xfrm>
            <a:off x="0" y="14825"/>
            <a:ext cx="12192000" cy="5619651"/>
          </a:xfrm>
          <a:prstGeom prst="rect">
            <a:avLst/>
          </a:prstGeom>
        </p:spPr>
      </p:pic>
      <p:sp>
        <p:nvSpPr>
          <p:cNvPr id="41986" name="object 4">
            <a:extLst>
              <a:ext uri="{FF2B5EF4-FFF2-40B4-BE49-F238E27FC236}">
                <a16:creationId xmlns:a16="http://schemas.microsoft.com/office/drawing/2014/main" id="{BECA9006-3889-FC49-B8EC-4616F023E4E0}"/>
              </a:ext>
            </a:extLst>
          </p:cNvPr>
          <p:cNvSpPr>
            <a:spLocks/>
          </p:cNvSpPr>
          <p:nvPr/>
        </p:nvSpPr>
        <p:spPr bwMode="auto">
          <a:xfrm>
            <a:off x="0" y="5619650"/>
            <a:ext cx="12192000" cy="1238351"/>
          </a:xfrm>
          <a:custGeom>
            <a:avLst/>
            <a:gdLst>
              <a:gd name="T0" fmla="*/ 0 w 9144000"/>
              <a:gd name="T1" fmla="*/ 1629155 h 1629409"/>
              <a:gd name="T2" fmla="*/ 9144000 w 9144000"/>
              <a:gd name="T3" fmla="*/ 1629155 h 1629409"/>
              <a:gd name="T4" fmla="*/ 9144000 w 9144000"/>
              <a:gd name="T5" fmla="*/ 0 h 1629409"/>
              <a:gd name="T6" fmla="*/ 0 w 9144000"/>
              <a:gd name="T7" fmla="*/ 0 h 1629409"/>
              <a:gd name="T8" fmla="*/ 0 w 9144000"/>
              <a:gd name="T9" fmla="*/ 1629155 h 1629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4000" h="1629409">
                <a:moveTo>
                  <a:pt x="0" y="1629155"/>
                </a:moveTo>
                <a:lnTo>
                  <a:pt x="9144000" y="1629155"/>
                </a:lnTo>
                <a:lnTo>
                  <a:pt x="9144000" y="0"/>
                </a:lnTo>
                <a:lnTo>
                  <a:pt x="0" y="0"/>
                </a:lnTo>
                <a:lnTo>
                  <a:pt x="0" y="1629155"/>
                </a:lnTo>
                <a:close/>
              </a:path>
            </a:pathLst>
          </a:custGeom>
          <a:solidFill>
            <a:srgbClr val="4EBA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87" name="object 5">
            <a:extLst>
              <a:ext uri="{FF2B5EF4-FFF2-40B4-BE49-F238E27FC236}">
                <a16:creationId xmlns:a16="http://schemas.microsoft.com/office/drawing/2014/main" id="{A887828A-7BE8-E84E-AA3A-8366B4060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1" y="5774914"/>
            <a:ext cx="2027328" cy="95876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989" name="object 7">
            <a:extLst>
              <a:ext uri="{FF2B5EF4-FFF2-40B4-BE49-F238E27FC236}">
                <a16:creationId xmlns:a16="http://schemas.microsoft.com/office/drawing/2014/main" id="{7ADEB8DA-CE8F-FC47-9760-69AE4F9F4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5678" y="5893910"/>
            <a:ext cx="1506071" cy="715946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2EFCCF-75D5-9748-B8F9-763EECBF4ABB}"/>
              </a:ext>
            </a:extLst>
          </p:cNvPr>
          <p:cNvSpPr/>
          <p:nvPr/>
        </p:nvSpPr>
        <p:spPr>
          <a:xfrm>
            <a:off x="967318" y="1794933"/>
            <a:ext cx="10014718" cy="548600"/>
          </a:xfrm>
          <a:prstGeom prst="rect">
            <a:avLst/>
          </a:prstGeom>
          <a:solidFill>
            <a:srgbClr val="4EBAB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4000" dirty="0" smtClean="0"/>
              <a:t>APPLYING</a:t>
            </a:r>
            <a:r>
              <a:rPr lang="fr-FR" sz="3600" dirty="0" smtClean="0"/>
              <a:t> FOR A PLACE IN</a:t>
            </a:r>
            <a:endParaRPr lang="en-GB" sz="3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ECC8BB-90E0-4D47-AAB8-8BCA72D01CBD}"/>
              </a:ext>
            </a:extLst>
          </p:cNvPr>
          <p:cNvSpPr/>
          <p:nvPr/>
        </p:nvSpPr>
        <p:spPr>
          <a:xfrm>
            <a:off x="967318" y="2483971"/>
            <a:ext cx="10014718" cy="548600"/>
          </a:xfrm>
          <a:prstGeom prst="rect">
            <a:avLst/>
          </a:prstGeom>
          <a:solidFill>
            <a:srgbClr val="4EBAB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4000" dirty="0" smtClean="0"/>
              <a:t>BRITISH SECTION</a:t>
            </a:r>
            <a:endParaRPr lang="en-GB" sz="4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ECC8BB-90E0-4D47-AAB8-8BCA72D01CBD}"/>
              </a:ext>
            </a:extLst>
          </p:cNvPr>
          <p:cNvSpPr/>
          <p:nvPr/>
        </p:nvSpPr>
        <p:spPr>
          <a:xfrm>
            <a:off x="967318" y="3158692"/>
            <a:ext cx="10014718" cy="548600"/>
          </a:xfrm>
          <a:prstGeom prst="rect">
            <a:avLst/>
          </a:prstGeom>
          <a:solidFill>
            <a:srgbClr val="4EBAB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4000" dirty="0" smtClean="0"/>
              <a:t>AT LYCEE FRANCAIS CHARLES DE GAULLE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664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14:flip dir="r"/>
      </p:transition>
    </mc:Choice>
    <mc:Fallback xmlns="">
      <p:transition spd="slow" advClick="0" advTm="6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object 4">
            <a:extLst>
              <a:ext uri="{FF2B5EF4-FFF2-40B4-BE49-F238E27FC236}">
                <a16:creationId xmlns:a16="http://schemas.microsoft.com/office/drawing/2014/main" id="{5C735466-12AF-514E-B7B8-30C8F7EBED02}"/>
              </a:ext>
            </a:extLst>
          </p:cNvPr>
          <p:cNvSpPr>
            <a:spLocks/>
          </p:cNvSpPr>
          <p:nvPr/>
        </p:nvSpPr>
        <p:spPr bwMode="auto">
          <a:xfrm>
            <a:off x="0" y="5924550"/>
            <a:ext cx="12192000" cy="933450"/>
          </a:xfrm>
          <a:custGeom>
            <a:avLst/>
            <a:gdLst>
              <a:gd name="T0" fmla="*/ 0 w 9144000"/>
              <a:gd name="T1" fmla="*/ 1629155 h 1629409"/>
              <a:gd name="T2" fmla="*/ 9144000 w 9144000"/>
              <a:gd name="T3" fmla="*/ 1629155 h 1629409"/>
              <a:gd name="T4" fmla="*/ 9144000 w 9144000"/>
              <a:gd name="T5" fmla="*/ 0 h 1629409"/>
              <a:gd name="T6" fmla="*/ 0 w 9144000"/>
              <a:gd name="T7" fmla="*/ 0 h 1629409"/>
              <a:gd name="T8" fmla="*/ 0 w 9144000"/>
              <a:gd name="T9" fmla="*/ 1629155 h 1629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4000" h="1629409">
                <a:moveTo>
                  <a:pt x="0" y="1629155"/>
                </a:moveTo>
                <a:lnTo>
                  <a:pt x="9144000" y="1629155"/>
                </a:lnTo>
                <a:lnTo>
                  <a:pt x="9144000" y="0"/>
                </a:lnTo>
                <a:lnTo>
                  <a:pt x="0" y="0"/>
                </a:lnTo>
                <a:lnTo>
                  <a:pt x="0" y="1629155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487" y="6013868"/>
            <a:ext cx="1642908" cy="7771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4495" y="6051369"/>
            <a:ext cx="1363992" cy="65325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8EE00-939C-AFD6-10A1-18514880A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487" y="356839"/>
            <a:ext cx="10940000" cy="5541152"/>
          </a:xfrm>
        </p:spPr>
        <p:txBody>
          <a:bodyPr>
            <a:noAutofit/>
          </a:bodyPr>
          <a:lstStyle/>
          <a:p>
            <a:pPr algn="just">
              <a:buClr>
                <a:srgbClr val="4EBAB7"/>
              </a:buClr>
            </a:pPr>
            <a:endParaRPr lang="en-GB" sz="1600" dirty="0" smtClean="0"/>
          </a:p>
          <a:p>
            <a:pPr algn="just">
              <a:buClr>
                <a:srgbClr val="4EBAB7"/>
              </a:buClr>
            </a:pPr>
            <a:endParaRPr lang="en-GB" sz="1600" dirty="0"/>
          </a:p>
          <a:p>
            <a:pPr marL="0" indent="0" algn="just">
              <a:buClr>
                <a:srgbClr val="4EBAB7"/>
              </a:buClr>
              <a:buNone/>
            </a:pPr>
            <a:endParaRPr lang="en-GB" sz="1400" dirty="0"/>
          </a:p>
          <a:p>
            <a:pPr algn="just">
              <a:buClr>
                <a:srgbClr val="4EBAB7"/>
              </a:buClr>
            </a:pPr>
            <a:r>
              <a:rPr lang="en-GB" sz="1400" dirty="0" smtClean="0"/>
              <a:t>To pre-register you child in British Section with our school </a:t>
            </a:r>
            <a:r>
              <a:rPr lang="en-GB" sz="1400" dirty="0" smtClean="0"/>
              <a:t>, </a:t>
            </a:r>
            <a:r>
              <a:rPr lang="en-GB" sz="1400" dirty="0" smtClean="0"/>
              <a:t>you will need to </a:t>
            </a:r>
            <a:r>
              <a:rPr lang="en-GB" sz="1400" b="1" dirty="0" smtClean="0">
                <a:solidFill>
                  <a:srgbClr val="4EBAB7"/>
                </a:solidFill>
              </a:rPr>
              <a:t>create </a:t>
            </a:r>
            <a:r>
              <a:rPr lang="en-GB" sz="1400" b="1" dirty="0">
                <a:solidFill>
                  <a:srgbClr val="4EBAB7"/>
                </a:solidFill>
              </a:rPr>
              <a:t>an account </a:t>
            </a:r>
            <a:r>
              <a:rPr lang="en-GB" sz="1400" b="1" dirty="0" smtClean="0">
                <a:solidFill>
                  <a:srgbClr val="4EBAB7"/>
                </a:solidFill>
              </a:rPr>
              <a:t>on the online platform </a:t>
            </a:r>
            <a:r>
              <a:rPr lang="en-GB" sz="1400" dirty="0"/>
              <a:t>using </a:t>
            </a:r>
            <a:r>
              <a:rPr lang="en-GB" sz="1400" dirty="0" smtClean="0"/>
              <a:t>your </a:t>
            </a:r>
            <a:r>
              <a:rPr lang="en-GB" sz="1400" b="1" dirty="0" smtClean="0">
                <a:solidFill>
                  <a:srgbClr val="4EBAB7"/>
                </a:solidFill>
              </a:rPr>
              <a:t>first name and family name. </a:t>
            </a:r>
            <a:r>
              <a:rPr lang="en-GB" sz="1400" dirty="0" smtClean="0"/>
              <a:t>We </a:t>
            </a:r>
            <a:r>
              <a:rPr lang="en-GB" sz="1400" dirty="0"/>
              <a:t>suggest you read this guide </a:t>
            </a:r>
            <a:r>
              <a:rPr lang="en-GB" sz="1400" dirty="0" smtClean="0"/>
              <a:t>before proceeding to avoid common mistakes which could slow down </a:t>
            </a:r>
            <a:r>
              <a:rPr lang="en-GB" sz="1400" dirty="0"/>
              <a:t>the registration process or </a:t>
            </a:r>
            <a:r>
              <a:rPr lang="en-GB" sz="1400" dirty="0" smtClean="0"/>
              <a:t>make your application invalid</a:t>
            </a:r>
            <a:r>
              <a:rPr lang="en-GB" sz="1400" dirty="0"/>
              <a:t>.</a:t>
            </a:r>
          </a:p>
          <a:p>
            <a:pPr algn="just">
              <a:buClr>
                <a:srgbClr val="4EBAB7"/>
              </a:buClr>
            </a:pPr>
            <a:endParaRPr lang="fr-FR" sz="1400" dirty="0"/>
          </a:p>
          <a:p>
            <a:pPr algn="just">
              <a:buClr>
                <a:srgbClr val="4EBAB7"/>
              </a:buClr>
            </a:pPr>
            <a:r>
              <a:rPr lang="en-GB" sz="1400" dirty="0"/>
              <a:t>Click on </a:t>
            </a:r>
            <a:r>
              <a:rPr lang="en-GB" sz="1400" dirty="0" smtClean="0"/>
              <a:t>“Registrations”, </a:t>
            </a:r>
            <a:r>
              <a:rPr lang="en-GB" sz="1400" dirty="0"/>
              <a:t>then on </a:t>
            </a:r>
            <a:r>
              <a:rPr lang="en-GB" sz="1400" dirty="0" smtClean="0"/>
              <a:t>“</a:t>
            </a:r>
            <a:r>
              <a:rPr lang="en-GB" sz="1400" i="1" dirty="0"/>
              <a:t>New </a:t>
            </a:r>
            <a:r>
              <a:rPr lang="en-GB" sz="1400" i="1" dirty="0" smtClean="0"/>
              <a:t>Registration</a:t>
            </a:r>
            <a:r>
              <a:rPr lang="en-GB" sz="1400" dirty="0" smtClean="0"/>
              <a:t>” under the section “Add a child”. </a:t>
            </a:r>
            <a:r>
              <a:rPr lang="en-GB" sz="1400" dirty="0"/>
              <a:t>Follow the 6 steps, making sure you complete </a:t>
            </a:r>
            <a:r>
              <a:rPr lang="en-GB" sz="1400" dirty="0" smtClean="0"/>
              <a:t>all </a:t>
            </a:r>
            <a:r>
              <a:rPr lang="en-GB" sz="1400" dirty="0"/>
              <a:t>mandatory fields (boxed in red). Please check that the pre-registration file is submitted </a:t>
            </a:r>
            <a:r>
              <a:rPr lang="en-GB" sz="1400" b="1" dirty="0">
                <a:solidFill>
                  <a:srgbClr val="4EBAB7"/>
                </a:solidFill>
              </a:rPr>
              <a:t>in the child’s name </a:t>
            </a:r>
            <a:r>
              <a:rPr lang="en-GB" sz="1400" dirty="0" smtClean="0"/>
              <a:t>- not the parent’s. </a:t>
            </a:r>
            <a:r>
              <a:rPr lang="en-GB" sz="1400" dirty="0"/>
              <a:t>Do not change the “Expected entry date” </a:t>
            </a:r>
            <a:r>
              <a:rPr lang="en-GB" sz="1400" dirty="0" smtClean="0"/>
              <a:t>even if your planning for an in-year admission. </a:t>
            </a:r>
            <a:r>
              <a:rPr lang="en-GB" sz="1400" dirty="0"/>
              <a:t>On step 4, </a:t>
            </a:r>
            <a:r>
              <a:rPr lang="en-GB" sz="1400" dirty="0" smtClean="0"/>
              <a:t>adding the name and contacts of </a:t>
            </a:r>
            <a:r>
              <a:rPr lang="en-GB" sz="1400" dirty="0"/>
              <a:t>the child’s second legal </a:t>
            </a:r>
            <a:r>
              <a:rPr lang="en-GB" sz="1400" dirty="0" smtClean="0"/>
              <a:t>guardian </a:t>
            </a:r>
            <a:r>
              <a:rPr lang="en-GB" sz="1400" b="1" dirty="0">
                <a:solidFill>
                  <a:srgbClr val="4EBAB7"/>
                </a:solidFill>
              </a:rPr>
              <a:t>is mandatory </a:t>
            </a:r>
            <a:r>
              <a:rPr lang="en-GB" sz="1400" dirty="0" smtClean="0"/>
              <a:t>(if </a:t>
            </a:r>
            <a:r>
              <a:rPr lang="en-GB" sz="1400" dirty="0"/>
              <a:t>there is </a:t>
            </a:r>
            <a:r>
              <a:rPr lang="en-GB" sz="1400" dirty="0" smtClean="0"/>
              <a:t>one). </a:t>
            </a:r>
            <a:r>
              <a:rPr lang="en-GB" sz="1400" dirty="0"/>
              <a:t>On Step 5, </a:t>
            </a:r>
            <a:r>
              <a:rPr lang="en-GB" sz="1400" b="1" dirty="0">
                <a:solidFill>
                  <a:srgbClr val="4EBAB7"/>
                </a:solidFill>
              </a:rPr>
              <a:t>upload all supporting documents</a:t>
            </a:r>
            <a:r>
              <a:rPr lang="en-GB" sz="1400" dirty="0"/>
              <a:t> </a:t>
            </a:r>
            <a:r>
              <a:rPr lang="en-GB" sz="1400" b="1" dirty="0" smtClean="0">
                <a:solidFill>
                  <a:srgbClr val="4EBAB7"/>
                </a:solidFill>
              </a:rPr>
              <a:t>in one go </a:t>
            </a:r>
            <a:r>
              <a:rPr lang="en-GB" sz="1400" dirty="0" smtClean="0"/>
              <a:t>and </a:t>
            </a:r>
            <a:r>
              <a:rPr lang="en-GB" sz="1400" dirty="0"/>
              <a:t>click on Step 6 “Confirmation”. </a:t>
            </a:r>
            <a:r>
              <a:rPr lang="en-GB" sz="1400" dirty="0" smtClean="0"/>
              <a:t>You will receive an </a:t>
            </a:r>
            <a:r>
              <a:rPr lang="en-GB" sz="1400" dirty="0"/>
              <a:t>automatic email </a:t>
            </a:r>
            <a:r>
              <a:rPr lang="en-GB" sz="1400" dirty="0" smtClean="0"/>
              <a:t>confirming completion of your submission. </a:t>
            </a:r>
            <a:r>
              <a:rPr lang="en-GB" sz="1400" b="1" dirty="0" smtClean="0">
                <a:solidFill>
                  <a:srgbClr val="4EBAB7"/>
                </a:solidFill>
              </a:rPr>
              <a:t>Please delete </a:t>
            </a:r>
            <a:r>
              <a:rPr lang="en-GB" sz="1400" b="1" dirty="0">
                <a:solidFill>
                  <a:srgbClr val="4EBAB7"/>
                </a:solidFill>
              </a:rPr>
              <a:t>any </a:t>
            </a:r>
            <a:r>
              <a:rPr lang="en-GB" sz="1400" b="1" dirty="0" smtClean="0">
                <a:solidFill>
                  <a:srgbClr val="4EBAB7"/>
                </a:solidFill>
              </a:rPr>
              <a:t>complete or incomplete </a:t>
            </a:r>
            <a:r>
              <a:rPr lang="en-GB" sz="1400" b="1" dirty="0">
                <a:solidFill>
                  <a:srgbClr val="4EBAB7"/>
                </a:solidFill>
              </a:rPr>
              <a:t>or </a:t>
            </a:r>
            <a:r>
              <a:rPr lang="en-GB" sz="1400" b="1" dirty="0" smtClean="0">
                <a:solidFill>
                  <a:srgbClr val="4EBAB7"/>
                </a:solidFill>
              </a:rPr>
              <a:t>duplicate files to avoid confusion</a:t>
            </a:r>
            <a:r>
              <a:rPr lang="en-GB" sz="1400" b="1" dirty="0" smtClean="0">
                <a:solidFill>
                  <a:srgbClr val="4EBAB7"/>
                </a:solidFill>
              </a:rPr>
              <a:t>.</a:t>
            </a:r>
            <a:endParaRPr lang="en-GB" sz="1400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84DB6BF7-8BC6-F644-A98F-623E32AC9587}"/>
              </a:ext>
            </a:extLst>
          </p:cNvPr>
          <p:cNvSpPr txBox="1">
            <a:spLocks/>
          </p:cNvSpPr>
          <p:nvPr/>
        </p:nvSpPr>
        <p:spPr>
          <a:xfrm>
            <a:off x="701673" y="454367"/>
            <a:ext cx="6114763" cy="369332"/>
          </a:xfrm>
          <a:prstGeom prst="rect">
            <a:avLst/>
          </a:prstGeom>
          <a:solidFill>
            <a:srgbClr val="CCECFF"/>
          </a:solidFill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fr-FR" sz="2400" dirty="0" smtClean="0">
                <a:solidFill>
                  <a:srgbClr val="4EBAB7"/>
                </a:solidFill>
              </a:rPr>
              <a:t>ENROLMENT PROCESS OVERVIEW </a:t>
            </a:r>
            <a:endParaRPr lang="fr-FR" sz="2400" dirty="0">
              <a:solidFill>
                <a:srgbClr val="4EBAB7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053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1000">
        <p14:flip dir="r"/>
      </p:transition>
    </mc:Choice>
    <mc:Fallback xmlns="">
      <p:transition spd="slow" advClick="0" advTm="31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object 4">
            <a:extLst>
              <a:ext uri="{FF2B5EF4-FFF2-40B4-BE49-F238E27FC236}">
                <a16:creationId xmlns:a16="http://schemas.microsoft.com/office/drawing/2014/main" id="{5C735466-12AF-514E-B7B8-30C8F7EBED02}"/>
              </a:ext>
            </a:extLst>
          </p:cNvPr>
          <p:cNvSpPr>
            <a:spLocks/>
          </p:cNvSpPr>
          <p:nvPr/>
        </p:nvSpPr>
        <p:spPr bwMode="auto">
          <a:xfrm>
            <a:off x="0" y="5944005"/>
            <a:ext cx="12192000" cy="933450"/>
          </a:xfrm>
          <a:custGeom>
            <a:avLst/>
            <a:gdLst>
              <a:gd name="T0" fmla="*/ 0 w 9144000"/>
              <a:gd name="T1" fmla="*/ 1629155 h 1629409"/>
              <a:gd name="T2" fmla="*/ 9144000 w 9144000"/>
              <a:gd name="T3" fmla="*/ 1629155 h 1629409"/>
              <a:gd name="T4" fmla="*/ 9144000 w 9144000"/>
              <a:gd name="T5" fmla="*/ 0 h 1629409"/>
              <a:gd name="T6" fmla="*/ 0 w 9144000"/>
              <a:gd name="T7" fmla="*/ 0 h 1629409"/>
              <a:gd name="T8" fmla="*/ 0 w 9144000"/>
              <a:gd name="T9" fmla="*/ 1629155 h 1629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4000" h="1629409">
                <a:moveTo>
                  <a:pt x="0" y="1629155"/>
                </a:moveTo>
                <a:lnTo>
                  <a:pt x="9144000" y="1629155"/>
                </a:lnTo>
                <a:lnTo>
                  <a:pt x="9144000" y="0"/>
                </a:lnTo>
                <a:lnTo>
                  <a:pt x="0" y="0"/>
                </a:lnTo>
                <a:lnTo>
                  <a:pt x="0" y="1629155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36" name="Rectangle 1">
            <a:extLst>
              <a:ext uri="{FF2B5EF4-FFF2-40B4-BE49-F238E27FC236}">
                <a16:creationId xmlns:a16="http://schemas.microsoft.com/office/drawing/2014/main" id="{87A1AC9D-1C88-0F47-B528-502A13659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451617"/>
            <a:ext cx="216726" cy="136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/>
            </a:r>
            <a:br>
              <a:rPr lang="en-US" altLang="en-US"/>
            </a:br>
            <a:endParaRPr lang="en-US" altLang="en-US"/>
          </a:p>
          <a:p>
            <a:r>
              <a:rPr lang="en-US" altLang="en-US" sz="11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altLang="en-US" sz="600"/>
          </a:p>
          <a:p>
            <a:r>
              <a:rPr lang="en-US" altLang="en-US"/>
              <a:t/>
            </a:r>
            <a:br>
              <a:rPr lang="en-US" altLang="en-US"/>
            </a:br>
            <a:endParaRPr lang="en-US" altLang="en-US"/>
          </a:p>
        </p:txBody>
      </p:sp>
      <p:sp>
        <p:nvSpPr>
          <p:cNvPr id="27" name="Titre 1">
            <a:extLst>
              <a:ext uri="{FF2B5EF4-FFF2-40B4-BE49-F238E27FC236}">
                <a16:creationId xmlns:a16="http://schemas.microsoft.com/office/drawing/2014/main" id="{84DB6BF7-8BC6-F644-A98F-623E32AC9587}"/>
              </a:ext>
            </a:extLst>
          </p:cNvPr>
          <p:cNvSpPr txBox="1">
            <a:spLocks/>
          </p:cNvSpPr>
          <p:nvPr/>
        </p:nvSpPr>
        <p:spPr>
          <a:xfrm>
            <a:off x="701674" y="454367"/>
            <a:ext cx="4098926" cy="369332"/>
          </a:xfrm>
          <a:prstGeom prst="rect">
            <a:avLst/>
          </a:prstGeom>
          <a:solidFill>
            <a:srgbClr val="CCECFF"/>
          </a:solidFill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fr-FR" sz="2400" dirty="0">
                <a:solidFill>
                  <a:srgbClr val="4EBAB7"/>
                </a:solidFill>
              </a:rPr>
              <a:t>SUPPORTING DOCUMENTS</a:t>
            </a:r>
            <a:endParaRPr lang="fr-FR" sz="2400" dirty="0">
              <a:solidFill>
                <a:srgbClr val="4EBAB7"/>
              </a:solidFill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487" y="6013868"/>
            <a:ext cx="1642908" cy="7771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4495" y="6051369"/>
            <a:ext cx="1363992" cy="65325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BE031D-F693-7971-DF66-1DBCE883F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674" y="893562"/>
            <a:ext cx="10940000" cy="5120305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GB" sz="1100" b="1" dirty="0" smtClean="0">
                <a:solidFill>
                  <a:srgbClr val="D92240"/>
                </a:solidFill>
              </a:rPr>
              <a:t>Copy of full Family Record Book </a:t>
            </a:r>
            <a:r>
              <a:rPr lang="en-GB" sz="1100" dirty="0"/>
              <a:t>The document must show the names of the parents and the child. In the case of a birth certificate issued abroad, it must be translated if no mention appears in English or French in the original </a:t>
            </a:r>
            <a:r>
              <a:rPr lang="en-GB" sz="1100" dirty="0" smtClean="0"/>
              <a:t>document;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en-GB" sz="800" b="1" dirty="0" smtClean="0">
              <a:solidFill>
                <a:srgbClr val="D92240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GB" sz="1100" b="1" dirty="0" smtClean="0">
                <a:solidFill>
                  <a:srgbClr val="D92240"/>
                </a:solidFill>
              </a:rPr>
              <a:t>Photocopy of valid passports </a:t>
            </a:r>
            <a:r>
              <a:rPr lang="en-GB" sz="1100" dirty="0" smtClean="0"/>
              <a:t>for parents and child. Passports are preferred. </a:t>
            </a:r>
            <a:r>
              <a:rPr lang="en-GB" sz="1100" dirty="0"/>
              <a:t>The names must match those on the family record book or the birth </a:t>
            </a:r>
            <a:r>
              <a:rPr lang="en-GB" sz="1100" dirty="0" smtClean="0"/>
              <a:t>certificate;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fr-FR" sz="800" b="1" dirty="0" smtClean="0">
              <a:solidFill>
                <a:srgbClr val="D92240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fr-FR" sz="1100" b="1" dirty="0" smtClean="0">
                <a:solidFill>
                  <a:srgbClr val="D92240"/>
                </a:solidFill>
              </a:rPr>
              <a:t>Admission </a:t>
            </a:r>
            <a:r>
              <a:rPr lang="fr-FR" sz="1100" b="1" dirty="0">
                <a:solidFill>
                  <a:srgbClr val="D92240"/>
                </a:solidFill>
              </a:rPr>
              <a:t>application </a:t>
            </a:r>
            <a:r>
              <a:rPr lang="fr-FR" sz="1100" b="1" dirty="0" err="1">
                <a:solidFill>
                  <a:srgbClr val="D92240"/>
                </a:solidFill>
              </a:rPr>
              <a:t>form</a:t>
            </a:r>
            <a:r>
              <a:rPr lang="fr-FR" sz="1100" b="1" dirty="0">
                <a:solidFill>
                  <a:srgbClr val="D92240"/>
                </a:solidFill>
              </a:rPr>
              <a:t> </a:t>
            </a:r>
            <a:r>
              <a:rPr lang="en-GB" sz="1100" dirty="0"/>
              <a:t>The signatures of </a:t>
            </a:r>
            <a:r>
              <a:rPr lang="en-GB" sz="1100" b="1" dirty="0"/>
              <a:t>both legal guardians </a:t>
            </a:r>
            <a:r>
              <a:rPr lang="en-GB" sz="1100" dirty="0"/>
              <a:t>are required for </a:t>
            </a:r>
            <a:r>
              <a:rPr lang="en-GB" sz="1100" b="1" dirty="0"/>
              <a:t>each of the three sections </a:t>
            </a:r>
            <a:r>
              <a:rPr lang="en-GB" sz="1100" dirty="0"/>
              <a:t>of this document. If one parent has sole authority over educational decisions, a copy of the court ruling will be </a:t>
            </a:r>
            <a:r>
              <a:rPr lang="en-GB" sz="1100" dirty="0" smtClean="0"/>
              <a:t>requested. A </a:t>
            </a:r>
            <a:r>
              <a:rPr lang="en-GB" sz="1100" dirty="0"/>
              <a:t>genuine signature is </a:t>
            </a:r>
            <a:r>
              <a:rPr lang="en-GB" sz="1100" dirty="0" smtClean="0"/>
              <a:t>required - no </a:t>
            </a:r>
            <a:r>
              <a:rPr lang="en-GB" sz="1100" dirty="0"/>
              <a:t>typed </a:t>
            </a:r>
            <a:r>
              <a:rPr lang="en-GB" sz="1100" dirty="0" smtClean="0"/>
              <a:t>name;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en-GB" sz="1100" b="1" dirty="0">
              <a:solidFill>
                <a:srgbClr val="D92240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GB" sz="1100" b="1" dirty="0" smtClean="0">
                <a:solidFill>
                  <a:srgbClr val="D92240"/>
                </a:solidFill>
              </a:rPr>
              <a:t>Residence </a:t>
            </a:r>
            <a:r>
              <a:rPr lang="en-GB" sz="1100" b="1" dirty="0">
                <a:solidFill>
                  <a:srgbClr val="D92240"/>
                </a:solidFill>
              </a:rPr>
              <a:t>title </a:t>
            </a:r>
            <a:r>
              <a:rPr lang="fr-FR" sz="1100" b="1" dirty="0">
                <a:solidFill>
                  <a:srgbClr val="D92240"/>
                </a:solidFill>
              </a:rPr>
              <a:t>* </a:t>
            </a:r>
            <a:r>
              <a:rPr lang="en-GB" sz="1100" b="1" dirty="0"/>
              <a:t>For British or Irish pupils</a:t>
            </a:r>
            <a:r>
              <a:rPr lang="en-GB" sz="1100" dirty="0"/>
              <a:t>, please upload their British or Irish passport. </a:t>
            </a:r>
            <a:r>
              <a:rPr lang="en-GB" sz="1100" b="1" dirty="0"/>
              <a:t>For other nationals </a:t>
            </a:r>
            <a:r>
              <a:rPr lang="en-GB" sz="1100" dirty="0"/>
              <a:t>who are </a:t>
            </a:r>
            <a:r>
              <a:rPr lang="en-GB" sz="1100" b="1" dirty="0"/>
              <a:t>already in the UK </a:t>
            </a:r>
            <a:r>
              <a:rPr lang="en-GB" sz="1100" dirty="0"/>
              <a:t>at the time of registration, please upload proof of the child’s right to reside and study in the </a:t>
            </a:r>
            <a:r>
              <a:rPr lang="en-GB" sz="1100" dirty="0" smtClean="0"/>
              <a:t>UK:  </a:t>
            </a:r>
            <a:r>
              <a:rPr lang="en-GB" sz="1100" dirty="0"/>
              <a:t>Dependent child visa/pre-settled/settled status/diplomatic exemption. </a:t>
            </a:r>
            <a:r>
              <a:rPr lang="en-GB" sz="1100" b="1" dirty="0"/>
              <a:t>For other nationals </a:t>
            </a:r>
            <a:r>
              <a:rPr lang="en-GB" sz="1100" dirty="0"/>
              <a:t>who do not live in the UK</a:t>
            </a:r>
            <a:r>
              <a:rPr lang="en-GB" sz="1100" b="1" dirty="0"/>
              <a:t> </a:t>
            </a:r>
            <a:r>
              <a:rPr lang="en-GB" sz="1100" dirty="0"/>
              <a:t>at the time of registration, proof of your child’s right to study in the UK needs to be sent before September 2026. Please note that ETAs </a:t>
            </a:r>
            <a:r>
              <a:rPr lang="en-GB" sz="1100" dirty="0" smtClean="0"/>
              <a:t>(tourist visa) are </a:t>
            </a:r>
            <a:r>
              <a:rPr lang="en-GB" sz="1100" dirty="0"/>
              <a:t>not accepted. Your child will not be authorized to start school before his/her right to reside and study in the UK is confirmed; 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en-GB" sz="800" b="1" dirty="0">
              <a:solidFill>
                <a:srgbClr val="D92240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fr-FR" sz="1100" b="1" dirty="0" smtClean="0">
                <a:solidFill>
                  <a:srgbClr val="D92240"/>
                </a:solidFill>
              </a:rPr>
              <a:t>Proof of </a:t>
            </a:r>
            <a:r>
              <a:rPr lang="fr-FR" sz="1100" b="1" dirty="0" err="1" smtClean="0">
                <a:solidFill>
                  <a:srgbClr val="D92240"/>
                </a:solidFill>
              </a:rPr>
              <a:t>address</a:t>
            </a:r>
            <a:r>
              <a:rPr lang="fr-FR" sz="1100" b="1" dirty="0" smtClean="0">
                <a:solidFill>
                  <a:srgbClr val="D92240"/>
                </a:solidFill>
              </a:rPr>
              <a:t> in London </a:t>
            </a:r>
            <a:r>
              <a:rPr lang="fr-FR" sz="1100" dirty="0" smtClean="0"/>
              <a:t>(utility bill, </a:t>
            </a:r>
            <a:r>
              <a:rPr lang="fr-FR" sz="1100" dirty="0" err="1" smtClean="0"/>
              <a:t>tenancy</a:t>
            </a:r>
            <a:r>
              <a:rPr lang="fr-FR" sz="1100" dirty="0" smtClean="0"/>
              <a:t> agreement)</a:t>
            </a:r>
            <a:r>
              <a:rPr lang="fr-FR" sz="1100" b="1" dirty="0" smtClean="0">
                <a:solidFill>
                  <a:srgbClr val="D92240"/>
                </a:solidFill>
              </a:rPr>
              <a:t>*</a:t>
            </a:r>
            <a:r>
              <a:rPr lang="fr-FR" sz="1100" dirty="0" smtClean="0"/>
              <a:t>: This document </a:t>
            </a:r>
            <a:r>
              <a:rPr lang="fr-FR" sz="1100" dirty="0" err="1" smtClean="0"/>
              <a:t>should</a:t>
            </a:r>
            <a:r>
              <a:rPr lang="fr-FR" sz="1100" dirty="0" smtClean="0"/>
              <a:t> </a:t>
            </a:r>
            <a:r>
              <a:rPr lang="fr-FR" sz="1100" dirty="0" err="1" smtClean="0"/>
              <a:t>be</a:t>
            </a:r>
            <a:r>
              <a:rPr lang="fr-FR" sz="1100" dirty="0" smtClean="0"/>
              <a:t> in the </a:t>
            </a:r>
            <a:r>
              <a:rPr lang="fr-FR" sz="1100" dirty="0" err="1" smtClean="0"/>
              <a:t>name</a:t>
            </a:r>
            <a:r>
              <a:rPr lang="fr-FR" sz="1100" dirty="0" smtClean="0"/>
              <a:t> of at least one parent and </a:t>
            </a:r>
            <a:r>
              <a:rPr lang="fr-FR" sz="1100" dirty="0" err="1" smtClean="0"/>
              <a:t>less</a:t>
            </a:r>
            <a:r>
              <a:rPr lang="fr-FR" sz="1100" dirty="0" smtClean="0"/>
              <a:t> </a:t>
            </a:r>
            <a:r>
              <a:rPr lang="fr-FR" sz="1100" dirty="0" err="1" smtClean="0"/>
              <a:t>than</a:t>
            </a:r>
            <a:r>
              <a:rPr lang="fr-FR" sz="1100" dirty="0" smtClean="0"/>
              <a:t> 6 </a:t>
            </a:r>
            <a:r>
              <a:rPr lang="fr-FR" sz="1100" dirty="0" err="1" smtClean="0"/>
              <a:t>months</a:t>
            </a:r>
            <a:r>
              <a:rPr lang="fr-FR" sz="1100" dirty="0" smtClean="0"/>
              <a:t> </a:t>
            </a:r>
            <a:r>
              <a:rPr lang="fr-FR" sz="1100" dirty="0" err="1" smtClean="0"/>
              <a:t>old</a:t>
            </a:r>
            <a:r>
              <a:rPr lang="fr-FR" sz="1100" dirty="0" smtClean="0"/>
              <a:t>;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fr-FR" sz="600" b="1" dirty="0" smtClean="0">
              <a:solidFill>
                <a:srgbClr val="D92240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fr-FR" sz="1100" b="1" dirty="0" err="1" smtClean="0">
                <a:solidFill>
                  <a:srgbClr val="D92240"/>
                </a:solidFill>
              </a:rPr>
              <a:t>Certificate</a:t>
            </a:r>
            <a:r>
              <a:rPr lang="fr-FR" sz="1100" b="1" dirty="0" smtClean="0">
                <a:solidFill>
                  <a:srgbClr val="D92240"/>
                </a:solidFill>
              </a:rPr>
              <a:t> of </a:t>
            </a:r>
            <a:r>
              <a:rPr lang="fr-FR" sz="1100" b="1" dirty="0" err="1" smtClean="0">
                <a:solidFill>
                  <a:srgbClr val="D92240"/>
                </a:solidFill>
              </a:rPr>
              <a:t>attendance</a:t>
            </a:r>
            <a:r>
              <a:rPr lang="fr-FR" sz="1100" b="1" dirty="0" smtClean="0">
                <a:solidFill>
                  <a:srgbClr val="D92240"/>
                </a:solidFill>
              </a:rPr>
              <a:t>: </a:t>
            </a:r>
            <a:r>
              <a:rPr lang="fr-FR" sz="1100" dirty="0" err="1"/>
              <a:t>Madatory</a:t>
            </a:r>
            <a:r>
              <a:rPr lang="fr-FR" sz="1100" dirty="0"/>
              <a:t> </a:t>
            </a:r>
            <a:r>
              <a:rPr lang="fr-FR" sz="1100" dirty="0" smtClean="0"/>
              <a:t>for all </a:t>
            </a:r>
            <a:r>
              <a:rPr lang="fr-FR" sz="1100" dirty="0" err="1" smtClean="0"/>
              <a:t>children</a:t>
            </a:r>
            <a:r>
              <a:rPr lang="fr-FR" sz="1100" dirty="0" smtClean="0"/>
              <a:t> </a:t>
            </a:r>
            <a:r>
              <a:rPr lang="fr-FR" sz="1100" dirty="0" err="1" smtClean="0"/>
              <a:t>except</a:t>
            </a:r>
            <a:r>
              <a:rPr lang="fr-FR" sz="1100" dirty="0" smtClean="0"/>
              <a:t> for </a:t>
            </a:r>
            <a:r>
              <a:rPr lang="fr-FR" sz="1100" dirty="0" err="1" smtClean="0"/>
              <a:t>Marternelle</a:t>
            </a:r>
            <a:r>
              <a:rPr lang="fr-FR" sz="1100" dirty="0" smtClean="0"/>
              <a:t> applications (PS, MS or GS) if the </a:t>
            </a:r>
            <a:r>
              <a:rPr lang="fr-FR" sz="1100" dirty="0" err="1" smtClean="0"/>
              <a:t>child</a:t>
            </a:r>
            <a:r>
              <a:rPr lang="fr-FR" sz="1100" dirty="0" smtClean="0"/>
              <a:t> </a:t>
            </a:r>
            <a:r>
              <a:rPr lang="fr-FR" sz="1100" dirty="0" err="1" smtClean="0"/>
              <a:t>does</a:t>
            </a:r>
            <a:r>
              <a:rPr lang="fr-FR" sz="1100" dirty="0" smtClean="0"/>
              <a:t> not </a:t>
            </a:r>
            <a:r>
              <a:rPr lang="fr-FR" sz="1100" dirty="0" err="1" smtClean="0"/>
              <a:t>already</a:t>
            </a:r>
            <a:r>
              <a:rPr lang="fr-FR" sz="1100" dirty="0" smtClean="0"/>
              <a:t> attend a </a:t>
            </a:r>
            <a:r>
              <a:rPr lang="fr-FR" sz="1100" dirty="0" err="1" smtClean="0"/>
              <a:t>school</a:t>
            </a:r>
            <a:r>
              <a:rPr lang="fr-FR" sz="1100" dirty="0" smtClean="0"/>
              <a:t> or a nursery. </a:t>
            </a:r>
            <a:endParaRPr lang="fr-FR" sz="1100" dirty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fr-FR" sz="600" b="1" dirty="0" smtClean="0">
              <a:solidFill>
                <a:srgbClr val="D92240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fr-FR" sz="1100" b="1" dirty="0" smtClean="0">
                <a:solidFill>
                  <a:srgbClr val="D92240"/>
                </a:solidFill>
              </a:rPr>
              <a:t>Last </a:t>
            </a:r>
            <a:r>
              <a:rPr lang="fr-FR" sz="1100" b="1" dirty="0" err="1" smtClean="0">
                <a:solidFill>
                  <a:srgbClr val="D92240"/>
                </a:solidFill>
              </a:rPr>
              <a:t>two</a:t>
            </a:r>
            <a:r>
              <a:rPr lang="fr-FR" sz="1100" b="1" dirty="0" smtClean="0">
                <a:solidFill>
                  <a:srgbClr val="D92240"/>
                </a:solidFill>
              </a:rPr>
              <a:t> </a:t>
            </a:r>
            <a:r>
              <a:rPr lang="fr-FR" sz="1100" b="1" dirty="0" err="1" smtClean="0">
                <a:solidFill>
                  <a:srgbClr val="D92240"/>
                </a:solidFill>
              </a:rPr>
              <a:t>years</a:t>
            </a:r>
            <a:r>
              <a:rPr lang="fr-FR" sz="1100" b="1" dirty="0" smtClean="0">
                <a:solidFill>
                  <a:srgbClr val="D92240"/>
                </a:solidFill>
              </a:rPr>
              <a:t> of the </a:t>
            </a:r>
            <a:r>
              <a:rPr lang="fr-FR" sz="1100" b="1" dirty="0" err="1" smtClean="0">
                <a:solidFill>
                  <a:srgbClr val="D92240"/>
                </a:solidFill>
              </a:rPr>
              <a:t>child’s</a:t>
            </a:r>
            <a:r>
              <a:rPr lang="fr-FR" sz="1100" b="1" dirty="0" smtClean="0">
                <a:solidFill>
                  <a:srgbClr val="D92240"/>
                </a:solidFill>
              </a:rPr>
              <a:t> </a:t>
            </a:r>
            <a:r>
              <a:rPr lang="fr-FR" sz="1100" b="1" dirty="0" err="1" smtClean="0">
                <a:solidFill>
                  <a:srgbClr val="D92240"/>
                </a:solidFill>
              </a:rPr>
              <a:t>school</a:t>
            </a:r>
            <a:r>
              <a:rPr lang="fr-FR" sz="1100" b="1" dirty="0" smtClean="0">
                <a:solidFill>
                  <a:srgbClr val="D92240"/>
                </a:solidFill>
              </a:rPr>
              <a:t> reports (bulletins) 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GB" sz="1100" dirty="0" smtClean="0"/>
              <a:t>Please insert all reports for 2024–2025 </a:t>
            </a:r>
            <a:r>
              <a:rPr lang="en-GB" sz="1100" dirty="0"/>
              <a:t>(3 terms or 2 semesters</a:t>
            </a:r>
            <a:r>
              <a:rPr lang="en-GB" sz="1100" dirty="0" smtClean="0"/>
              <a:t>). 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GB" sz="1100" dirty="0" smtClean="0"/>
              <a:t>2025–2026 </a:t>
            </a:r>
            <a:r>
              <a:rPr lang="en-GB" sz="1100" dirty="0"/>
              <a:t>school </a:t>
            </a:r>
            <a:r>
              <a:rPr lang="en-GB" sz="1100" dirty="0" smtClean="0"/>
              <a:t>reports must be sent to </a:t>
            </a:r>
            <a:r>
              <a:rPr lang="en-GB" sz="1100" dirty="0" smtClean="0">
                <a:hlinkClick r:id="rId5"/>
              </a:rPr>
              <a:t>inscription@lyceefrancais.org.uk</a:t>
            </a:r>
            <a:r>
              <a:rPr lang="en-GB" sz="1100" dirty="0" smtClean="0"/>
              <a:t> </a:t>
            </a:r>
            <a:r>
              <a:rPr lang="en-GB" sz="1100" dirty="0"/>
              <a:t>before </a:t>
            </a:r>
            <a:r>
              <a:rPr lang="en-GB" sz="1100" b="1" dirty="0"/>
              <a:t>Sunday, June 28, </a:t>
            </a:r>
            <a:r>
              <a:rPr lang="en-GB" sz="1100" b="1" dirty="0" smtClean="0"/>
              <a:t>2026</a:t>
            </a:r>
            <a:r>
              <a:rPr lang="en-GB" sz="1100" dirty="0" smtClean="0"/>
              <a:t>. 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GB" sz="1100" dirty="0" smtClean="0"/>
              <a:t>For </a:t>
            </a:r>
            <a:r>
              <a:rPr lang="en-GB" sz="1100" dirty="0"/>
              <a:t>nursery classes, in the absence of school reports, please </a:t>
            </a:r>
            <a:r>
              <a:rPr lang="en-GB" sz="1100" dirty="0" smtClean="0"/>
              <a:t>join </a:t>
            </a:r>
            <a:r>
              <a:rPr lang="en-GB" sz="1100" dirty="0"/>
              <a:t>any document outlining the child’s </a:t>
            </a:r>
            <a:r>
              <a:rPr lang="en-GB" sz="1100" dirty="0" smtClean="0"/>
              <a:t>progress: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en-GB" sz="600" b="1" dirty="0" smtClean="0">
              <a:solidFill>
                <a:srgbClr val="D92240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GB" sz="1100" b="1" dirty="0" smtClean="0">
                <a:solidFill>
                  <a:srgbClr val="D92240"/>
                </a:solidFill>
              </a:rPr>
              <a:t>Vaccination record </a:t>
            </a:r>
            <a:r>
              <a:rPr lang="en-GB" sz="1100" dirty="0" smtClean="0"/>
              <a:t>it must show the child’s name and list all the vaccines received</a:t>
            </a:r>
            <a:r>
              <a:rPr lang="fr-FR" sz="1100" dirty="0" smtClean="0"/>
              <a:t>;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en-GB" sz="600" b="1" dirty="0" smtClean="0">
              <a:solidFill>
                <a:srgbClr val="D92240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GB" sz="1100" b="1" dirty="0" smtClean="0">
                <a:solidFill>
                  <a:srgbClr val="D92240"/>
                </a:solidFill>
              </a:rPr>
              <a:t>Special </a:t>
            </a:r>
            <a:r>
              <a:rPr lang="en-GB" sz="1100" b="1" dirty="0">
                <a:solidFill>
                  <a:srgbClr val="D92240"/>
                </a:solidFill>
              </a:rPr>
              <a:t>Educational </a:t>
            </a:r>
            <a:r>
              <a:rPr lang="en-GB" sz="1100" b="1" dirty="0" smtClean="0">
                <a:solidFill>
                  <a:srgbClr val="D92240"/>
                </a:solidFill>
              </a:rPr>
              <a:t>Needs</a:t>
            </a:r>
            <a:r>
              <a:rPr lang="en-GB" sz="1100" dirty="0"/>
              <a:t> </a:t>
            </a:r>
            <a:r>
              <a:rPr lang="en-GB" sz="1100" dirty="0" smtClean="0"/>
              <a:t>If </a:t>
            </a:r>
            <a:r>
              <a:rPr lang="en-GB" sz="1100" dirty="0"/>
              <a:t>your child has special educational needs, a disability, a learning difficulty, and/or a medical condition, please upload the PAP/PAI/EHCP or “Individual Education/Wellbeing Plan” set up by their current school. Once the pre-registration file has been submitted, please contact </a:t>
            </a:r>
            <a:r>
              <a:rPr lang="en-GB" sz="1100" dirty="0" smtClean="0">
                <a:hlinkClick r:id="rId5"/>
              </a:rPr>
              <a:t>inscription@lyceefrancais.org.uk</a:t>
            </a:r>
            <a:r>
              <a:rPr lang="en-GB" sz="1100" dirty="0" smtClean="0"/>
              <a:t>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en-GB" sz="600" b="1" dirty="0">
              <a:solidFill>
                <a:srgbClr val="D9224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sz="11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GB" sz="1100" dirty="0" smtClean="0"/>
          </a:p>
          <a:p>
            <a:pPr marL="0" indent="0">
              <a:buNone/>
            </a:pPr>
            <a:r>
              <a:rPr lang="fr-FR" sz="1100" b="1" dirty="0" smtClean="0">
                <a:solidFill>
                  <a:srgbClr val="D92240"/>
                </a:solidFill>
              </a:rPr>
              <a:t>*</a:t>
            </a:r>
            <a:r>
              <a:rPr lang="fr-FR" sz="1100" b="1" dirty="0" smtClean="0">
                <a:solidFill>
                  <a:srgbClr val="4EBAB7"/>
                </a:solidFill>
              </a:rPr>
              <a:t> </a:t>
            </a:r>
            <a:r>
              <a:rPr lang="en-GB" sz="1100" i="1" dirty="0"/>
              <a:t>Families who are not in the UK at the time of application will need to submit their </a:t>
            </a:r>
            <a:r>
              <a:rPr lang="en-GB" sz="1100" b="1" i="1" dirty="0" smtClean="0"/>
              <a:t>proof </a:t>
            </a:r>
            <a:r>
              <a:rPr lang="en-GB" sz="1100" b="1" i="1" dirty="0"/>
              <a:t>of address </a:t>
            </a:r>
            <a:r>
              <a:rPr lang="en-GB" sz="1100" i="1" dirty="0"/>
              <a:t>and </a:t>
            </a:r>
            <a:r>
              <a:rPr lang="en-GB" sz="1100" b="1" i="1" dirty="0"/>
              <a:t>child’s </a:t>
            </a:r>
            <a:r>
              <a:rPr lang="en-GB" sz="1100" b="1" i="1" dirty="0" smtClean="0"/>
              <a:t>proof </a:t>
            </a:r>
            <a:r>
              <a:rPr lang="en-GB" sz="1100" b="1" i="1" dirty="0"/>
              <a:t>of right to reside in the </a:t>
            </a:r>
            <a:r>
              <a:rPr lang="en-GB" sz="1100" b="1" i="1" dirty="0" smtClean="0"/>
              <a:t>UK </a:t>
            </a:r>
            <a:r>
              <a:rPr lang="en-GB" sz="1100" i="1" dirty="0" smtClean="0"/>
              <a:t>to </a:t>
            </a:r>
            <a:r>
              <a:rPr lang="en-GB" sz="1100" i="1" dirty="0">
                <a:hlinkClick r:id="rId5"/>
              </a:rPr>
              <a:t>inscription@lyceefrancais.org.uk</a:t>
            </a:r>
            <a:r>
              <a:rPr lang="en-GB" sz="1100" i="1" dirty="0" smtClean="0"/>
              <a:t> </a:t>
            </a:r>
            <a:r>
              <a:rPr lang="en-GB" sz="1100" b="1" i="1" dirty="0"/>
              <a:t>by August 23, 2026</a:t>
            </a:r>
            <a:r>
              <a:rPr lang="en-GB" sz="1100" i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9638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1000">
        <p14:flip dir="r"/>
      </p:transition>
    </mc:Choice>
    <mc:Fallback xmlns="">
      <p:transition spd="slow" advClick="0" advTm="31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17890</TotalTime>
  <Words>696</Words>
  <Application>Microsoft Office PowerPoint</Application>
  <PresentationFormat>Widescreen</PresentationFormat>
  <Paragraphs>43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Irène Hernando</dc:creator>
  <cp:keywords/>
  <dc:description/>
  <cp:lastModifiedBy>Nathalie Horan</cp:lastModifiedBy>
  <cp:revision>288</cp:revision>
  <cp:lastPrinted>2023-10-17T08:32:23Z</cp:lastPrinted>
  <dcterms:created xsi:type="dcterms:W3CDTF">2020-06-04T15:04:54Z</dcterms:created>
  <dcterms:modified xsi:type="dcterms:W3CDTF">2025-10-17T13:21:06Z</dcterms:modified>
  <cp:category/>
</cp:coreProperties>
</file>